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7" r:id="rId3"/>
    <p:sldId id="257" r:id="rId4"/>
    <p:sldId id="258" r:id="rId5"/>
    <p:sldId id="259" r:id="rId6"/>
    <p:sldId id="260" r:id="rId7"/>
    <p:sldId id="261" r:id="rId8"/>
    <p:sldId id="262" r:id="rId9"/>
    <p:sldId id="263" r:id="rId10"/>
    <p:sldId id="264" r:id="rId11"/>
    <p:sldId id="265" r:id="rId12"/>
    <p:sldId id="266" r:id="rId13"/>
    <p:sldId id="268" r:id="rId14"/>
    <p:sldId id="269" r:id="rId15"/>
    <p:sldId id="273" r:id="rId16"/>
    <p:sldId id="270" r:id="rId17"/>
    <p:sldId id="271" r:id="rId18"/>
    <p:sldId id="272" r:id="rId1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55" autoAdjust="0"/>
  </p:normalViewPr>
  <p:slideViewPr>
    <p:cSldViewPr snapToGrid="0" snapToObjects="1">
      <p:cViewPr varScale="1">
        <p:scale>
          <a:sx n="115" d="100"/>
          <a:sy n="115" d="100"/>
        </p:scale>
        <p:origin x="149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9EAA6138-E147-1949-A0EE-82CA2929387E}" type="datetimeFigureOut">
              <a:rPr lang="es-ES" smtClean="0"/>
              <a:t>17/01/2017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3713977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EAA6138-E147-1949-A0EE-82CA2929387E}" type="datetimeFigureOut">
              <a:rPr lang="es-ES" smtClean="0"/>
              <a:t>17/01/2017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6540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EAA6138-E147-1949-A0EE-82CA2929387E}" type="datetimeFigureOut">
              <a:rPr lang="es-ES" smtClean="0"/>
              <a:t>17/01/2017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70224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EAA6138-E147-1949-A0EE-82CA2929387E}" type="datetimeFigureOut">
              <a:rPr lang="es-ES" smtClean="0"/>
              <a:t>17/01/2017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1635491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9EAA6138-E147-1949-A0EE-82CA2929387E}" type="datetimeFigureOut">
              <a:rPr lang="es-ES" smtClean="0"/>
              <a:t>17/01/2017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152302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9EAA6138-E147-1949-A0EE-82CA2929387E}" type="datetimeFigureOut">
              <a:rPr lang="es-ES" smtClean="0"/>
              <a:t>17/01/2017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418080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9EAA6138-E147-1949-A0EE-82CA2929387E}" type="datetimeFigureOut">
              <a:rPr lang="es-ES" smtClean="0"/>
              <a:t>17/01/2017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112785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9EAA6138-E147-1949-A0EE-82CA2929387E}" type="datetimeFigureOut">
              <a:rPr lang="es-ES" smtClean="0"/>
              <a:t>17/01/2017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81452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EAA6138-E147-1949-A0EE-82CA2929387E}" type="datetimeFigureOut">
              <a:rPr lang="es-ES" smtClean="0"/>
              <a:t>17/01/2017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193852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EAA6138-E147-1949-A0EE-82CA2929387E}" type="datetimeFigureOut">
              <a:rPr lang="es-ES" smtClean="0"/>
              <a:t>17/01/2017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116916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EAA6138-E147-1949-A0EE-82CA2929387E}" type="datetimeFigureOut">
              <a:rPr lang="es-ES" smtClean="0"/>
              <a:t>17/01/2017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5D2B35E-58A1-7B40-A85F-798CBAF22A40}" type="slidenum">
              <a:rPr lang="es-ES" smtClean="0"/>
              <a:t>‹Nº›</a:t>
            </a:fld>
            <a:endParaRPr lang="es-ES"/>
          </a:p>
        </p:txBody>
      </p:sp>
    </p:spTree>
    <p:extLst>
      <p:ext uri="{BB962C8B-B14F-4D97-AF65-F5344CB8AC3E}">
        <p14:creationId xmlns:p14="http://schemas.microsoft.com/office/powerpoint/2010/main" val="162883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A6138-E147-1949-A0EE-82CA2929387E}" type="datetimeFigureOut">
              <a:rPr lang="es-ES" smtClean="0"/>
              <a:t>17/01/2017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2B35E-58A1-7B40-A85F-798CBAF22A40}" type="slidenum">
              <a:rPr lang="es-ES" smtClean="0"/>
              <a:t>‹Nº›</a:t>
            </a:fld>
            <a:endParaRPr lang="es-ES"/>
          </a:p>
        </p:txBody>
      </p:sp>
    </p:spTree>
    <p:extLst>
      <p:ext uri="{BB962C8B-B14F-4D97-AF65-F5344CB8AC3E}">
        <p14:creationId xmlns:p14="http://schemas.microsoft.com/office/powerpoint/2010/main" val="1591037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0rqi5YEJf4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ols.uas.mx/infoweb/imagendis/banner_principal.jpg"/>
          <p:cNvPicPr>
            <a:picLocks noChangeAspect="1" noChangeArrowheads="1"/>
          </p:cNvPicPr>
          <p:nvPr/>
        </p:nvPicPr>
        <p:blipFill>
          <a:blip r:embed="rId2" cstate="print"/>
          <a:srcRect/>
          <a:stretch>
            <a:fillRect/>
          </a:stretch>
        </p:blipFill>
        <p:spPr bwMode="auto">
          <a:xfrm>
            <a:off x="4473222" y="23813"/>
            <a:ext cx="4658078" cy="978076"/>
          </a:xfrm>
          <a:prstGeom prst="rect">
            <a:avLst/>
          </a:prstGeom>
          <a:noFill/>
          <a:ln w="9525">
            <a:noFill/>
            <a:miter lim="800000"/>
            <a:headEnd/>
            <a:tailEnd/>
          </a:ln>
        </p:spPr>
      </p:pic>
      <p:pic>
        <p:nvPicPr>
          <p:cNvPr id="5" name="Imagen 4"/>
          <p:cNvPicPr>
            <a:picLocks noChangeAspect="1"/>
          </p:cNvPicPr>
          <p:nvPr/>
        </p:nvPicPr>
        <p:blipFill>
          <a:blip r:embed="rId3"/>
          <a:stretch>
            <a:fillRect/>
          </a:stretch>
        </p:blipFill>
        <p:spPr>
          <a:xfrm>
            <a:off x="-56445" y="19931"/>
            <a:ext cx="4529667" cy="1092200"/>
          </a:xfrm>
          <a:prstGeom prst="rect">
            <a:avLst/>
          </a:prstGeom>
        </p:spPr>
      </p:pic>
      <p:sp>
        <p:nvSpPr>
          <p:cNvPr id="6" name="CuadroTexto 5"/>
          <p:cNvSpPr txBox="1"/>
          <p:nvPr/>
        </p:nvSpPr>
        <p:spPr>
          <a:xfrm>
            <a:off x="2481731" y="2963649"/>
            <a:ext cx="4535316" cy="646331"/>
          </a:xfrm>
          <a:prstGeom prst="rect">
            <a:avLst/>
          </a:prstGeom>
          <a:noFill/>
        </p:spPr>
        <p:txBody>
          <a:bodyPr wrap="none" rtlCol="0">
            <a:spAutoFit/>
          </a:bodyPr>
          <a:lstStyle/>
          <a:p>
            <a:r>
              <a:rPr lang="es-ES" sz="3600" b="1" dirty="0" smtClean="0"/>
              <a:t>NEUROMANAGEMENT</a:t>
            </a:r>
            <a:endParaRPr lang="es-ES" sz="3600" b="1" dirty="0"/>
          </a:p>
        </p:txBody>
      </p:sp>
      <p:sp>
        <p:nvSpPr>
          <p:cNvPr id="7" name="CuadroTexto 6"/>
          <p:cNvSpPr txBox="1"/>
          <p:nvPr/>
        </p:nvSpPr>
        <p:spPr>
          <a:xfrm>
            <a:off x="595741" y="6303322"/>
            <a:ext cx="8254333" cy="307777"/>
          </a:xfrm>
          <a:prstGeom prst="rect">
            <a:avLst/>
          </a:prstGeom>
          <a:noFill/>
        </p:spPr>
        <p:txBody>
          <a:bodyPr wrap="none" rtlCol="0">
            <a:spAutoFit/>
          </a:bodyPr>
          <a:lstStyle/>
          <a:p>
            <a:r>
              <a:rPr lang="es-ES" sz="1400" b="1" dirty="0" smtClean="0"/>
              <a:t>DOCTOR MARIO MARTÍN ARÁMBULA MERAZ                                                                               DICIEMBRE DE 2016</a:t>
            </a:r>
            <a:endParaRPr lang="es-ES" sz="1400" b="1" dirty="0"/>
          </a:p>
        </p:txBody>
      </p:sp>
    </p:spTree>
    <p:extLst>
      <p:ext uri="{BB962C8B-B14F-4D97-AF65-F5344CB8AC3E}">
        <p14:creationId xmlns:p14="http://schemas.microsoft.com/office/powerpoint/2010/main" val="3548820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pic>
        <p:nvPicPr>
          <p:cNvPr id="5" name="Imagen 4"/>
          <p:cNvPicPr>
            <a:picLocks noChangeAspect="1"/>
          </p:cNvPicPr>
          <p:nvPr/>
        </p:nvPicPr>
        <p:blipFill>
          <a:blip r:embed="rId2"/>
          <a:stretch>
            <a:fillRect/>
          </a:stretch>
        </p:blipFill>
        <p:spPr>
          <a:xfrm>
            <a:off x="366897" y="238916"/>
            <a:ext cx="2218139" cy="534841"/>
          </a:xfrm>
          <a:prstGeom prst="rect">
            <a:avLst/>
          </a:prstGeom>
        </p:spPr>
      </p:pic>
      <p:sp>
        <p:nvSpPr>
          <p:cNvPr id="6" name="Rectángulo 5"/>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El Cerebro</a:t>
            </a:r>
            <a:endParaRPr lang="es-ES" sz="2000" i="1" dirty="0">
              <a:solidFill>
                <a:srgbClr val="000000"/>
              </a:solidFill>
            </a:endParaRPr>
          </a:p>
        </p:txBody>
      </p:sp>
      <p:sp>
        <p:nvSpPr>
          <p:cNvPr id="7" name="5 Rectángulo"/>
          <p:cNvSpPr/>
          <p:nvPr/>
        </p:nvSpPr>
        <p:spPr>
          <a:xfrm>
            <a:off x="525537" y="1142031"/>
            <a:ext cx="8218833" cy="5505099"/>
          </a:xfrm>
          <a:prstGeom prst="rect">
            <a:avLst/>
          </a:prstGeom>
        </p:spPr>
        <p:txBody>
          <a:bodyPr wrap="square">
            <a:spAutoFit/>
          </a:bodyPr>
          <a:lstStyle/>
          <a:p>
            <a:pPr algn="just">
              <a:lnSpc>
                <a:spcPct val="110000"/>
              </a:lnSpc>
            </a:pPr>
            <a:r>
              <a:rPr lang="es-ES" sz="1600" dirty="0" smtClean="0">
                <a:ea typeface="Verdana" pitchFamily="34" charset="0"/>
                <a:cs typeface="Verdana" pitchFamily="34" charset="0"/>
              </a:rPr>
              <a:t>Pero los niveles más grandes de compromiso se consiguen cuando se involucra el cerebro reptil, cuando se apela a la supervivencia, cuando podemos convencer a los otros que su supervivencia depende de que acepten nuestra propuesta, lo que NO es sencillo.</a:t>
            </a:r>
          </a:p>
          <a:p>
            <a:pPr algn="just">
              <a:lnSpc>
                <a:spcPct val="110000"/>
              </a:lnSpc>
            </a:pPr>
            <a:endParaRPr lang="es-MX" sz="1600" dirty="0" smtClean="0">
              <a:ea typeface="Verdana" pitchFamily="34" charset="0"/>
              <a:cs typeface="Verdana" pitchFamily="34" charset="0"/>
            </a:endParaRPr>
          </a:p>
          <a:p>
            <a:pPr algn="just">
              <a:lnSpc>
                <a:spcPct val="110000"/>
              </a:lnSpc>
            </a:pPr>
            <a:r>
              <a:rPr lang="es-ES" sz="1600" dirty="0" smtClean="0">
                <a:ea typeface="Verdana" pitchFamily="34" charset="0"/>
                <a:cs typeface="Verdana" pitchFamily="34" charset="0"/>
              </a:rPr>
              <a:t>La teoría de </a:t>
            </a:r>
            <a:r>
              <a:rPr lang="es-ES" sz="1600" dirty="0" err="1" smtClean="0">
                <a:ea typeface="Verdana" pitchFamily="34" charset="0"/>
                <a:cs typeface="Verdana" pitchFamily="34" charset="0"/>
              </a:rPr>
              <a:t>Rapaille</a:t>
            </a:r>
            <a:r>
              <a:rPr lang="es-ES" sz="1600" dirty="0" smtClean="0">
                <a:ea typeface="Verdana" pitchFamily="34" charset="0"/>
                <a:cs typeface="Verdana" pitchFamily="34" charset="0"/>
              </a:rPr>
              <a:t> sostiene que necesitamos aprender todo lo posible sobre los mecanismos de respuesta límbicos de las personas para motivarlos y atraerlos con nuestros productos y servicios, cuando además tocamos su sistema reptil, el compromiso es completo. Por otro lado apelar a la gente con argumentos lógicos (corteza cerebral), rara vez produce un gran impacto.</a:t>
            </a:r>
            <a:endParaRPr lang="es-MX" sz="1600" dirty="0" smtClean="0">
              <a:ea typeface="Verdana" pitchFamily="34" charset="0"/>
              <a:cs typeface="Verdana" pitchFamily="34" charset="0"/>
            </a:endParaRPr>
          </a:p>
          <a:p>
            <a:pPr algn="just">
              <a:lnSpc>
                <a:spcPct val="110000"/>
              </a:lnSpc>
            </a:pPr>
            <a:endParaRPr lang="es-MX" sz="1600" dirty="0" smtClean="0">
              <a:ea typeface="Verdana" pitchFamily="34" charset="0"/>
              <a:cs typeface="Verdana" pitchFamily="34" charset="0"/>
            </a:endParaRPr>
          </a:p>
          <a:p>
            <a:pPr algn="just">
              <a:lnSpc>
                <a:spcPct val="110000"/>
              </a:lnSpc>
            </a:pPr>
            <a:r>
              <a:rPr lang="es-ES" sz="1600" dirty="0" smtClean="0">
                <a:ea typeface="Verdana" pitchFamily="34" charset="0"/>
                <a:cs typeface="Verdana" pitchFamily="34" charset="0"/>
              </a:rPr>
              <a:t>Cuando   se profundiza  en  la  biología  del aprendizaje  para entender la neurociencia subyacente, es fácil perderse  en  detalles, que fascinan, pero no sugieren aplicaciones  en  el salón de clases.  Hay tres hallazgos clave en las investigaciones del cerebro, que pueden facultar a usted y sus estudiantes como aprendices. </a:t>
            </a:r>
            <a:endParaRPr lang="es-MX" sz="1600" dirty="0" smtClean="0">
              <a:ea typeface="Verdana" pitchFamily="34" charset="0"/>
              <a:cs typeface="Verdana" pitchFamily="34" charset="0"/>
            </a:endParaRPr>
          </a:p>
          <a:p>
            <a:pPr algn="just">
              <a:lnSpc>
                <a:spcPct val="110000"/>
              </a:lnSpc>
            </a:pPr>
            <a:endParaRPr lang="es-ES" sz="1600" dirty="0" smtClean="0">
              <a:ea typeface="Verdana" pitchFamily="34" charset="0"/>
              <a:cs typeface="Verdana" pitchFamily="34" charset="0"/>
            </a:endParaRPr>
          </a:p>
          <a:p>
            <a:pPr algn="just">
              <a:lnSpc>
                <a:spcPct val="110000"/>
              </a:lnSpc>
            </a:pPr>
            <a:r>
              <a:rPr lang="es-ES" sz="1600" dirty="0" smtClean="0">
                <a:ea typeface="Verdana" pitchFamily="34" charset="0"/>
                <a:cs typeface="Verdana" pitchFamily="34" charset="0"/>
              </a:rPr>
              <a:t>1) La emoción es el guardián del aprendizaje.</a:t>
            </a:r>
            <a:endParaRPr lang="es-MX" sz="1600" dirty="0" smtClean="0">
              <a:ea typeface="Verdana" pitchFamily="34" charset="0"/>
              <a:cs typeface="Verdana" pitchFamily="34" charset="0"/>
            </a:endParaRPr>
          </a:p>
          <a:p>
            <a:pPr algn="just">
              <a:lnSpc>
                <a:spcPct val="110000"/>
              </a:lnSpc>
            </a:pPr>
            <a:endParaRPr lang="es-ES" sz="1600" dirty="0" smtClean="0">
              <a:ea typeface="Verdana" pitchFamily="34" charset="0"/>
              <a:cs typeface="Verdana" pitchFamily="34" charset="0"/>
            </a:endParaRPr>
          </a:p>
          <a:p>
            <a:pPr algn="just">
              <a:lnSpc>
                <a:spcPct val="110000"/>
              </a:lnSpc>
            </a:pPr>
            <a:r>
              <a:rPr lang="es-ES" sz="1600" dirty="0" smtClean="0">
                <a:ea typeface="Verdana" pitchFamily="34" charset="0"/>
                <a:cs typeface="Verdana" pitchFamily="34" charset="0"/>
              </a:rPr>
              <a:t>2) La inteligencia es función de la experiencia; y</a:t>
            </a:r>
            <a:endParaRPr lang="es-MX" sz="1600" dirty="0" smtClean="0">
              <a:ea typeface="Verdana" pitchFamily="34" charset="0"/>
              <a:cs typeface="Verdana" pitchFamily="34" charset="0"/>
            </a:endParaRPr>
          </a:p>
          <a:p>
            <a:pPr algn="just">
              <a:lnSpc>
                <a:spcPct val="110000"/>
              </a:lnSpc>
            </a:pPr>
            <a:endParaRPr lang="es-ES" sz="1600" dirty="0" smtClean="0">
              <a:ea typeface="Verdana" pitchFamily="34" charset="0"/>
              <a:cs typeface="Verdana" pitchFamily="34" charset="0"/>
            </a:endParaRPr>
          </a:p>
          <a:p>
            <a:pPr algn="just">
              <a:lnSpc>
                <a:spcPct val="110000"/>
              </a:lnSpc>
            </a:pPr>
            <a:r>
              <a:rPr lang="es-ES" sz="1600" dirty="0" smtClean="0">
                <a:ea typeface="Verdana" pitchFamily="34" charset="0"/>
                <a:cs typeface="Verdana" pitchFamily="34" charset="0"/>
              </a:rPr>
              <a:t>3) El cerebro almacena más eficientemente lo que es significativo desde la perspectiva del estudiante.</a:t>
            </a:r>
            <a:endParaRPr lang="es-MX" sz="1600" dirty="0" smtClean="0">
              <a:ea typeface="Verdana" pitchFamily="34" charset="0"/>
              <a:cs typeface="Verdana" pitchFamily="34" charset="0"/>
            </a:endParaRPr>
          </a:p>
        </p:txBody>
      </p:sp>
    </p:spTree>
    <p:extLst>
      <p:ext uri="{BB962C8B-B14F-4D97-AF65-F5344CB8AC3E}">
        <p14:creationId xmlns:p14="http://schemas.microsoft.com/office/powerpoint/2010/main" val="179488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5" name="Rectángulo 4"/>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El Cerebro</a:t>
            </a:r>
            <a:endParaRPr lang="es-ES" sz="2000" i="1" dirty="0">
              <a:solidFill>
                <a:srgbClr val="000000"/>
              </a:solidFill>
            </a:endParaRPr>
          </a:p>
        </p:txBody>
      </p:sp>
      <p:sp>
        <p:nvSpPr>
          <p:cNvPr id="6" name="4 Rectángulo"/>
          <p:cNvSpPr/>
          <p:nvPr/>
        </p:nvSpPr>
        <p:spPr>
          <a:xfrm>
            <a:off x="5004048" y="1588588"/>
            <a:ext cx="3644900" cy="3629712"/>
          </a:xfrm>
          <a:prstGeom prst="rect">
            <a:avLst/>
          </a:prstGeom>
        </p:spPr>
        <p:txBody>
          <a:bodyPr wrap="square">
            <a:spAutoFit/>
          </a:bodyPr>
          <a:lstStyle/>
          <a:p>
            <a:pPr algn="just">
              <a:lnSpc>
                <a:spcPct val="120000"/>
              </a:lnSpc>
              <a:buFont typeface="Arial" pitchFamily="34" charset="0"/>
              <a:buChar char="•"/>
            </a:pPr>
            <a:r>
              <a:rPr lang="es-MX" sz="1600" dirty="0" smtClean="0"/>
              <a:t> El cerebro logra aprender cuando las redes neuronales se comunican entre si.</a:t>
            </a:r>
          </a:p>
          <a:p>
            <a:pPr algn="just">
              <a:lnSpc>
                <a:spcPct val="120000"/>
              </a:lnSpc>
              <a:buFont typeface="Arial" pitchFamily="34" charset="0"/>
              <a:buChar char="•"/>
            </a:pPr>
            <a:endParaRPr lang="es-MX" sz="1600" dirty="0" smtClean="0"/>
          </a:p>
          <a:p>
            <a:pPr algn="just">
              <a:lnSpc>
                <a:spcPct val="120000"/>
              </a:lnSpc>
              <a:buFont typeface="Arial" pitchFamily="34" charset="0"/>
              <a:buChar char="•"/>
            </a:pPr>
            <a:r>
              <a:rPr lang="es-MX" sz="1600" dirty="0" smtClean="0"/>
              <a:t> Durante toda la vida el cerebro sigue realizando conexiones.</a:t>
            </a:r>
          </a:p>
          <a:p>
            <a:pPr algn="just">
              <a:lnSpc>
                <a:spcPct val="120000"/>
              </a:lnSpc>
              <a:buFont typeface="Arial" pitchFamily="34" charset="0"/>
              <a:buChar char="•"/>
            </a:pPr>
            <a:endParaRPr lang="es-MX" sz="1600" dirty="0" smtClean="0"/>
          </a:p>
          <a:p>
            <a:pPr algn="just">
              <a:lnSpc>
                <a:spcPct val="120000"/>
              </a:lnSpc>
              <a:buFont typeface="Arial" pitchFamily="34" charset="0"/>
              <a:buChar char="•"/>
            </a:pPr>
            <a:r>
              <a:rPr lang="es-MX" sz="1600" dirty="0" smtClean="0"/>
              <a:t> Cuando dejamos de crear e imaginar concentrándonos en procesos rutinarios, dejando de lado las emociones, la imaginación, la creatividad y la experiencia sensorial nuestros procesos cognitivos se ven deteriorados. </a:t>
            </a:r>
          </a:p>
        </p:txBody>
      </p:sp>
      <p:sp>
        <p:nvSpPr>
          <p:cNvPr id="7" name="6 Rectángulo"/>
          <p:cNvSpPr/>
          <p:nvPr/>
        </p:nvSpPr>
        <p:spPr>
          <a:xfrm>
            <a:off x="941698" y="5655863"/>
            <a:ext cx="7245350" cy="860748"/>
          </a:xfrm>
          <a:prstGeom prst="rect">
            <a:avLst/>
          </a:prstGeom>
        </p:spPr>
        <p:txBody>
          <a:bodyPr wrap="square">
            <a:spAutoFit/>
          </a:bodyPr>
          <a:lstStyle/>
          <a:p>
            <a:pPr algn="just">
              <a:lnSpc>
                <a:spcPct val="120000"/>
              </a:lnSpc>
            </a:pPr>
            <a:r>
              <a:rPr lang="es-MX" sz="1400" b="1" dirty="0" smtClean="0">
                <a:latin typeface="Verdana" pitchFamily="34" charset="0"/>
                <a:ea typeface="Verdana" pitchFamily="34" charset="0"/>
                <a:cs typeface="Verdana" pitchFamily="34" charset="0"/>
              </a:rPr>
              <a:t>Una decisión, una creación, el invento, la nueva oportunidad tiene su plataforma y soporte en un proceso cerebral que genera nuevas redes neurales que luego se traducen en un objeto o una decisión explicita</a:t>
            </a:r>
            <a:endParaRPr lang="es-MX" sz="1400" dirty="0">
              <a:latin typeface="Verdana" pitchFamily="34" charset="0"/>
              <a:ea typeface="Verdana" pitchFamily="34" charset="0"/>
              <a:cs typeface="Verdana" pitchFamily="34" charset="0"/>
            </a:endParaRPr>
          </a:p>
        </p:txBody>
      </p:sp>
      <p:pic>
        <p:nvPicPr>
          <p:cNvPr id="8" name="Picture 10"/>
          <p:cNvPicPr>
            <a:picLocks noChangeAspect="1" noChangeArrowheads="1"/>
          </p:cNvPicPr>
          <p:nvPr/>
        </p:nvPicPr>
        <p:blipFill>
          <a:blip r:embed="rId3" cstate="print"/>
          <a:srcRect/>
          <a:stretch>
            <a:fillRect/>
          </a:stretch>
        </p:blipFill>
        <p:spPr bwMode="auto">
          <a:xfrm>
            <a:off x="366897" y="2495550"/>
            <a:ext cx="4246161" cy="2672586"/>
          </a:xfrm>
          <a:prstGeom prst="rect">
            <a:avLst/>
          </a:prstGeom>
          <a:noFill/>
          <a:ln w="9525">
            <a:noFill/>
            <a:miter lim="800000"/>
            <a:headEnd/>
            <a:tailEnd/>
          </a:ln>
        </p:spPr>
      </p:pic>
      <p:sp>
        <p:nvSpPr>
          <p:cNvPr id="9" name="7 Rectángulo"/>
          <p:cNvSpPr/>
          <p:nvPr/>
        </p:nvSpPr>
        <p:spPr>
          <a:xfrm>
            <a:off x="539552" y="1027650"/>
            <a:ext cx="4073506" cy="1265988"/>
          </a:xfrm>
          <a:prstGeom prst="rect">
            <a:avLst/>
          </a:prstGeom>
        </p:spPr>
        <p:txBody>
          <a:bodyPr wrap="square">
            <a:spAutoFit/>
          </a:bodyPr>
          <a:lstStyle/>
          <a:p>
            <a:pPr algn="just">
              <a:lnSpc>
                <a:spcPct val="120000"/>
              </a:lnSpc>
            </a:pPr>
            <a:r>
              <a:rPr lang="es-MX" sz="1600" dirty="0" smtClean="0">
                <a:ea typeface="Verdana" pitchFamily="34" charset="0"/>
                <a:cs typeface="Verdana" pitchFamily="34" charset="0"/>
              </a:rPr>
              <a:t>Experiencias, aprendizajes, nuestras percepciones en general estimulan en el cerebro conexiones sinápticas entre axones y dendritas de diferentes neuronas.</a:t>
            </a:r>
            <a:endParaRPr lang="es-MX" sz="1600" dirty="0">
              <a:ea typeface="Verdana" pitchFamily="34" charset="0"/>
              <a:cs typeface="Verdana" pitchFamily="34" charset="0"/>
            </a:endParaRPr>
          </a:p>
        </p:txBody>
      </p:sp>
    </p:spTree>
    <p:extLst>
      <p:ext uri="{BB962C8B-B14F-4D97-AF65-F5344CB8AC3E}">
        <p14:creationId xmlns:p14="http://schemas.microsoft.com/office/powerpoint/2010/main" val="381315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5" name="3 Rectángulo"/>
          <p:cNvSpPr/>
          <p:nvPr/>
        </p:nvSpPr>
        <p:spPr>
          <a:xfrm>
            <a:off x="762000" y="1032808"/>
            <a:ext cx="7953404" cy="1938992"/>
          </a:xfrm>
          <a:prstGeom prst="rect">
            <a:avLst/>
          </a:prstGeom>
        </p:spPr>
        <p:txBody>
          <a:bodyPr wrap="square">
            <a:spAutoFit/>
          </a:bodyPr>
          <a:lstStyle/>
          <a:p>
            <a:pPr algn="just">
              <a:lnSpc>
                <a:spcPct val="150000"/>
              </a:lnSpc>
            </a:pPr>
            <a:r>
              <a:rPr lang="es-MX" sz="1600" dirty="0"/>
              <a:t>Para poder tener ideas originales, se necesita ser capaz de examinar la </a:t>
            </a:r>
            <a:r>
              <a:rPr lang="es-MX" sz="1600" dirty="0" smtClean="0"/>
              <a:t>misma  </a:t>
            </a:r>
            <a:r>
              <a:rPr lang="es-MX" sz="1600" dirty="0"/>
              <a:t>información que todos los demás, y organizarla en un patrón nuevo y </a:t>
            </a:r>
            <a:r>
              <a:rPr lang="es-MX" sz="1600" dirty="0" smtClean="0"/>
              <a:t>diferente</a:t>
            </a:r>
            <a:r>
              <a:rPr lang="es-MX" sz="1600" dirty="0"/>
              <a:t>. Esto es el  pensamiento activo. He aquí una ecuación de números </a:t>
            </a:r>
            <a:r>
              <a:rPr lang="es-MX" sz="1600" dirty="0" smtClean="0"/>
              <a:t>romanos</a:t>
            </a:r>
            <a:r>
              <a:rPr lang="es-MX" sz="1600" dirty="0"/>
              <a:t>, realizada con diez fósforos. Es incorrecta ¿Puede corregir la ecuación </a:t>
            </a:r>
            <a:r>
              <a:rPr lang="es-MX" sz="1600" dirty="0" smtClean="0"/>
              <a:t>sin </a:t>
            </a:r>
            <a:r>
              <a:rPr lang="es-MX" sz="1600" dirty="0"/>
              <a:t>tocar los fósforos, añadir nuevos fósforos o eliminar cualquier fósforos?</a:t>
            </a:r>
          </a:p>
        </p:txBody>
      </p:sp>
      <p:grpSp>
        <p:nvGrpSpPr>
          <p:cNvPr id="6" name="7 Grupo"/>
          <p:cNvGrpSpPr/>
          <p:nvPr/>
        </p:nvGrpSpPr>
        <p:grpSpPr>
          <a:xfrm>
            <a:off x="1427592" y="3581400"/>
            <a:ext cx="638486" cy="838200"/>
            <a:chOff x="1231258" y="3200400"/>
            <a:chExt cx="638486" cy="838200"/>
          </a:xfrm>
        </p:grpSpPr>
        <p:cxnSp>
          <p:nvCxnSpPr>
            <p:cNvPr id="7" name="5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6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9" name="8 Grupo"/>
          <p:cNvGrpSpPr/>
          <p:nvPr/>
        </p:nvGrpSpPr>
        <p:grpSpPr>
          <a:xfrm rot="4724933">
            <a:off x="1466128" y="3578326"/>
            <a:ext cx="638486" cy="838200"/>
            <a:chOff x="1231258" y="3200400"/>
            <a:chExt cx="638486" cy="838200"/>
          </a:xfrm>
        </p:grpSpPr>
        <p:cxnSp>
          <p:nvCxnSpPr>
            <p:cNvPr id="10" name="9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10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2" name="11 Grupo"/>
          <p:cNvGrpSpPr/>
          <p:nvPr/>
        </p:nvGrpSpPr>
        <p:grpSpPr>
          <a:xfrm rot="2231796">
            <a:off x="2213557" y="3585116"/>
            <a:ext cx="638486" cy="838200"/>
            <a:chOff x="1231258" y="3200400"/>
            <a:chExt cx="638486" cy="838200"/>
          </a:xfrm>
        </p:grpSpPr>
        <p:cxnSp>
          <p:nvCxnSpPr>
            <p:cNvPr id="13" name="12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5" name="14 Grupo"/>
          <p:cNvGrpSpPr/>
          <p:nvPr/>
        </p:nvGrpSpPr>
        <p:grpSpPr>
          <a:xfrm rot="2231796">
            <a:off x="3280357" y="3598764"/>
            <a:ext cx="638486" cy="838200"/>
            <a:chOff x="1231258" y="3200400"/>
            <a:chExt cx="638486" cy="838200"/>
          </a:xfrm>
        </p:grpSpPr>
        <p:cxnSp>
          <p:nvCxnSpPr>
            <p:cNvPr id="16" name="15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16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8" name="17 Grupo"/>
          <p:cNvGrpSpPr/>
          <p:nvPr/>
        </p:nvGrpSpPr>
        <p:grpSpPr>
          <a:xfrm rot="7693412">
            <a:off x="3285390" y="3636559"/>
            <a:ext cx="638486" cy="838200"/>
            <a:chOff x="1231258" y="3200400"/>
            <a:chExt cx="638486" cy="838200"/>
          </a:xfrm>
        </p:grpSpPr>
        <p:cxnSp>
          <p:nvCxnSpPr>
            <p:cNvPr id="19" name="18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19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1" name="20 Grupo"/>
          <p:cNvGrpSpPr/>
          <p:nvPr/>
        </p:nvGrpSpPr>
        <p:grpSpPr>
          <a:xfrm rot="2231796">
            <a:off x="4322425" y="3585644"/>
            <a:ext cx="638486" cy="838200"/>
            <a:chOff x="1231258" y="3200400"/>
            <a:chExt cx="638486" cy="838200"/>
          </a:xfrm>
        </p:grpSpPr>
        <p:cxnSp>
          <p:nvCxnSpPr>
            <p:cNvPr id="22" name="21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2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4" name="23 Grupo"/>
          <p:cNvGrpSpPr/>
          <p:nvPr/>
        </p:nvGrpSpPr>
        <p:grpSpPr>
          <a:xfrm rot="7693412">
            <a:off x="5293919" y="3520009"/>
            <a:ext cx="638486" cy="838200"/>
            <a:chOff x="1231258" y="3200400"/>
            <a:chExt cx="638486" cy="838200"/>
          </a:xfrm>
        </p:grpSpPr>
        <p:cxnSp>
          <p:nvCxnSpPr>
            <p:cNvPr id="25" name="24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25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7" name="26 Grupo"/>
          <p:cNvGrpSpPr/>
          <p:nvPr/>
        </p:nvGrpSpPr>
        <p:grpSpPr>
          <a:xfrm rot="7693412">
            <a:off x="5301879" y="3718991"/>
            <a:ext cx="638486" cy="838200"/>
            <a:chOff x="1231258" y="3200400"/>
            <a:chExt cx="638486" cy="838200"/>
          </a:xfrm>
        </p:grpSpPr>
        <p:cxnSp>
          <p:nvCxnSpPr>
            <p:cNvPr id="28" name="27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8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0" name="29 Grupo"/>
          <p:cNvGrpSpPr/>
          <p:nvPr/>
        </p:nvGrpSpPr>
        <p:grpSpPr>
          <a:xfrm>
            <a:off x="6560288" y="3581400"/>
            <a:ext cx="638486" cy="838200"/>
            <a:chOff x="1231258" y="3200400"/>
            <a:chExt cx="638486" cy="838200"/>
          </a:xfrm>
        </p:grpSpPr>
        <p:cxnSp>
          <p:nvCxnSpPr>
            <p:cNvPr id="31" name="30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31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3" name="32 Grupo"/>
          <p:cNvGrpSpPr/>
          <p:nvPr/>
        </p:nvGrpSpPr>
        <p:grpSpPr>
          <a:xfrm rot="4724933">
            <a:off x="6598824" y="3578326"/>
            <a:ext cx="638486" cy="838200"/>
            <a:chOff x="1231258" y="3200400"/>
            <a:chExt cx="638486" cy="838200"/>
          </a:xfrm>
        </p:grpSpPr>
        <p:cxnSp>
          <p:nvCxnSpPr>
            <p:cNvPr id="34" name="33 Conector recto"/>
            <p:cNvCxnSpPr/>
            <p:nvPr/>
          </p:nvCxnSpPr>
          <p:spPr>
            <a:xfrm>
              <a:off x="1260144" y="3276600"/>
              <a:ext cx="6096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34 Elipse"/>
            <p:cNvSpPr/>
            <p:nvPr/>
          </p:nvSpPr>
          <p:spPr>
            <a:xfrm>
              <a:off x="1231258" y="32004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6" name="35 CuadroTexto"/>
          <p:cNvSpPr txBox="1"/>
          <p:nvPr/>
        </p:nvSpPr>
        <p:spPr>
          <a:xfrm>
            <a:off x="762000" y="5269468"/>
            <a:ext cx="4355936" cy="369332"/>
          </a:xfrm>
          <a:prstGeom prst="rect">
            <a:avLst/>
          </a:prstGeom>
          <a:noFill/>
        </p:spPr>
        <p:txBody>
          <a:bodyPr wrap="none" rtlCol="0">
            <a:spAutoFit/>
          </a:bodyPr>
          <a:lstStyle/>
          <a:p>
            <a:r>
              <a:rPr lang="es-MX" b="1" dirty="0" smtClean="0"/>
              <a:t>Porqué no podemos ponernos de acuerdo?.</a:t>
            </a:r>
            <a:endParaRPr lang="es-MX" b="1" dirty="0"/>
          </a:p>
        </p:txBody>
      </p:sp>
      <p:sp>
        <p:nvSpPr>
          <p:cNvPr id="37" name="Rectángulo 36"/>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El Pensamiento Creativo</a:t>
            </a:r>
            <a:endParaRPr lang="es-ES" sz="2000" i="1" dirty="0">
              <a:solidFill>
                <a:srgbClr val="000000"/>
              </a:solidFill>
            </a:endParaRPr>
          </a:p>
        </p:txBody>
      </p:sp>
    </p:spTree>
    <p:extLst>
      <p:ext uri="{BB962C8B-B14F-4D97-AF65-F5344CB8AC3E}">
        <p14:creationId xmlns:p14="http://schemas.microsoft.com/office/powerpoint/2010/main" val="195486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712" y="4800600"/>
            <a:ext cx="5348288"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 Elipse"/>
          <p:cNvSpPr/>
          <p:nvPr/>
        </p:nvSpPr>
        <p:spPr>
          <a:xfrm>
            <a:off x="762000" y="1295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Elipse"/>
          <p:cNvSpPr/>
          <p:nvPr/>
        </p:nvSpPr>
        <p:spPr>
          <a:xfrm>
            <a:off x="1447800" y="1295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a:off x="2133600" y="1295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Elipse"/>
          <p:cNvSpPr/>
          <p:nvPr/>
        </p:nvSpPr>
        <p:spPr>
          <a:xfrm>
            <a:off x="762000" y="1981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Elipse"/>
          <p:cNvSpPr/>
          <p:nvPr/>
        </p:nvSpPr>
        <p:spPr>
          <a:xfrm>
            <a:off x="1447800" y="1981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Elipse"/>
          <p:cNvSpPr/>
          <p:nvPr/>
        </p:nvSpPr>
        <p:spPr>
          <a:xfrm>
            <a:off x="2133600" y="1981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Elipse"/>
          <p:cNvSpPr/>
          <p:nvPr/>
        </p:nvSpPr>
        <p:spPr>
          <a:xfrm>
            <a:off x="762000" y="2667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Elipse"/>
          <p:cNvSpPr/>
          <p:nvPr/>
        </p:nvSpPr>
        <p:spPr>
          <a:xfrm>
            <a:off x="1447800" y="2667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Elipse"/>
          <p:cNvSpPr/>
          <p:nvPr/>
        </p:nvSpPr>
        <p:spPr>
          <a:xfrm>
            <a:off x="2133600" y="2667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4" name="29 Grupo"/>
          <p:cNvGrpSpPr/>
          <p:nvPr/>
        </p:nvGrpSpPr>
        <p:grpSpPr>
          <a:xfrm>
            <a:off x="609600" y="4038600"/>
            <a:ext cx="2286000" cy="2286000"/>
            <a:chOff x="2667000" y="1295400"/>
            <a:chExt cx="2286000" cy="2286000"/>
          </a:xfrm>
        </p:grpSpPr>
        <p:sp>
          <p:nvSpPr>
            <p:cNvPr id="15" name="4 Rectángulo"/>
            <p:cNvSpPr/>
            <p:nvPr/>
          </p:nvSpPr>
          <p:spPr>
            <a:xfrm>
              <a:off x="2667000" y="12954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4 Rectángulo"/>
            <p:cNvSpPr/>
            <p:nvPr/>
          </p:nvSpPr>
          <p:spPr>
            <a:xfrm>
              <a:off x="3276600" y="12954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5 Rectángulo"/>
            <p:cNvSpPr/>
            <p:nvPr/>
          </p:nvSpPr>
          <p:spPr>
            <a:xfrm>
              <a:off x="3886200" y="12954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6 Rectángulo"/>
            <p:cNvSpPr/>
            <p:nvPr/>
          </p:nvSpPr>
          <p:spPr>
            <a:xfrm>
              <a:off x="4495800" y="12954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17 Rectángulo"/>
            <p:cNvSpPr/>
            <p:nvPr/>
          </p:nvSpPr>
          <p:spPr>
            <a:xfrm>
              <a:off x="2667000" y="19050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18 Rectángulo"/>
            <p:cNvSpPr/>
            <p:nvPr/>
          </p:nvSpPr>
          <p:spPr>
            <a:xfrm>
              <a:off x="3276600" y="19050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19 Rectángulo"/>
            <p:cNvSpPr/>
            <p:nvPr/>
          </p:nvSpPr>
          <p:spPr>
            <a:xfrm>
              <a:off x="3886200" y="19050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20 Rectángulo"/>
            <p:cNvSpPr/>
            <p:nvPr/>
          </p:nvSpPr>
          <p:spPr>
            <a:xfrm>
              <a:off x="4495800" y="19050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1 Rectángulo"/>
            <p:cNvSpPr/>
            <p:nvPr/>
          </p:nvSpPr>
          <p:spPr>
            <a:xfrm>
              <a:off x="2667000" y="2514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22 Rectángulo"/>
            <p:cNvSpPr/>
            <p:nvPr/>
          </p:nvSpPr>
          <p:spPr>
            <a:xfrm>
              <a:off x="3276600" y="2514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23 Rectángulo"/>
            <p:cNvSpPr/>
            <p:nvPr/>
          </p:nvSpPr>
          <p:spPr>
            <a:xfrm>
              <a:off x="3886200" y="2514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24 Rectángulo"/>
            <p:cNvSpPr/>
            <p:nvPr/>
          </p:nvSpPr>
          <p:spPr>
            <a:xfrm>
              <a:off x="4495800" y="25146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25 Rectángulo"/>
            <p:cNvSpPr/>
            <p:nvPr/>
          </p:nvSpPr>
          <p:spPr>
            <a:xfrm>
              <a:off x="2667000" y="31242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26 Rectángulo"/>
            <p:cNvSpPr/>
            <p:nvPr/>
          </p:nvSpPr>
          <p:spPr>
            <a:xfrm>
              <a:off x="3276600" y="31242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27 Rectángulo"/>
            <p:cNvSpPr/>
            <p:nvPr/>
          </p:nvSpPr>
          <p:spPr>
            <a:xfrm>
              <a:off x="3886200" y="31242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28 Rectángulo"/>
            <p:cNvSpPr/>
            <p:nvPr/>
          </p:nvSpPr>
          <p:spPr>
            <a:xfrm>
              <a:off x="4495800" y="3124200"/>
              <a:ext cx="457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1" name="13 CuadroTexto"/>
          <p:cNvSpPr txBox="1"/>
          <p:nvPr/>
        </p:nvSpPr>
        <p:spPr>
          <a:xfrm>
            <a:off x="7179542" y="4343400"/>
            <a:ext cx="1354858" cy="369332"/>
          </a:xfrm>
          <a:prstGeom prst="rect">
            <a:avLst/>
          </a:prstGeom>
          <a:noFill/>
        </p:spPr>
        <p:txBody>
          <a:bodyPr wrap="none" rtlCol="0">
            <a:spAutoFit/>
          </a:bodyPr>
          <a:lstStyle/>
          <a:p>
            <a:r>
              <a:rPr lang="es-MX" b="1" dirty="0" smtClean="0"/>
              <a:t>MAXIMIZAR</a:t>
            </a:r>
            <a:endParaRPr lang="es-MX" b="1" dirty="0"/>
          </a:p>
        </p:txBody>
      </p:sp>
      <p:grpSp>
        <p:nvGrpSpPr>
          <p:cNvPr id="32" name="32 Grupo"/>
          <p:cNvGrpSpPr/>
          <p:nvPr/>
        </p:nvGrpSpPr>
        <p:grpSpPr>
          <a:xfrm>
            <a:off x="3657600" y="1295400"/>
            <a:ext cx="2645392" cy="2452048"/>
            <a:chOff x="4177352" y="1295400"/>
            <a:chExt cx="2645392" cy="2452048"/>
          </a:xfrm>
        </p:grpSpPr>
        <p:sp>
          <p:nvSpPr>
            <p:cNvPr id="33" name="30 Rectángulo"/>
            <p:cNvSpPr/>
            <p:nvPr/>
          </p:nvSpPr>
          <p:spPr>
            <a:xfrm>
              <a:off x="4177352" y="12954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33 Rectángulo"/>
            <p:cNvSpPr/>
            <p:nvPr/>
          </p:nvSpPr>
          <p:spPr>
            <a:xfrm>
              <a:off x="5908344" y="12954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1 Rectángulo"/>
            <p:cNvSpPr/>
            <p:nvPr/>
          </p:nvSpPr>
          <p:spPr>
            <a:xfrm>
              <a:off x="5105400" y="2209800"/>
              <a:ext cx="78579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35 Rectángulo"/>
            <p:cNvSpPr/>
            <p:nvPr/>
          </p:nvSpPr>
          <p:spPr>
            <a:xfrm>
              <a:off x="4177352" y="283304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36 Rectángulo"/>
            <p:cNvSpPr/>
            <p:nvPr/>
          </p:nvSpPr>
          <p:spPr>
            <a:xfrm>
              <a:off x="5908344" y="283304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8" name="37 Grupo"/>
          <p:cNvGrpSpPr/>
          <p:nvPr/>
        </p:nvGrpSpPr>
        <p:grpSpPr>
          <a:xfrm>
            <a:off x="7037696" y="1981200"/>
            <a:ext cx="1455760" cy="1080448"/>
            <a:chOff x="7037696" y="1981200"/>
            <a:chExt cx="1455760" cy="1080448"/>
          </a:xfrm>
        </p:grpSpPr>
        <p:sp>
          <p:nvSpPr>
            <p:cNvPr id="39" name="38 Rectángulo"/>
            <p:cNvSpPr/>
            <p:nvPr/>
          </p:nvSpPr>
          <p:spPr>
            <a:xfrm>
              <a:off x="7367602" y="2209800"/>
              <a:ext cx="78579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34 Rectángulo"/>
            <p:cNvSpPr/>
            <p:nvPr/>
          </p:nvSpPr>
          <p:spPr>
            <a:xfrm>
              <a:off x="7037696" y="1981200"/>
              <a:ext cx="33344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40 Rectángulo"/>
            <p:cNvSpPr/>
            <p:nvPr/>
          </p:nvSpPr>
          <p:spPr>
            <a:xfrm>
              <a:off x="8160015" y="1981200"/>
              <a:ext cx="33344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41 Rectángulo"/>
            <p:cNvSpPr/>
            <p:nvPr/>
          </p:nvSpPr>
          <p:spPr>
            <a:xfrm>
              <a:off x="7037696" y="2833048"/>
              <a:ext cx="33344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42 Rectángulo"/>
            <p:cNvSpPr/>
            <p:nvPr/>
          </p:nvSpPr>
          <p:spPr>
            <a:xfrm>
              <a:off x="8160015" y="2833048"/>
              <a:ext cx="333441"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44" name="44 CuadroTexto"/>
          <p:cNvSpPr txBox="1"/>
          <p:nvPr/>
        </p:nvSpPr>
        <p:spPr>
          <a:xfrm>
            <a:off x="7010400" y="1066800"/>
            <a:ext cx="1301959" cy="369332"/>
          </a:xfrm>
          <a:prstGeom prst="rect">
            <a:avLst/>
          </a:prstGeom>
          <a:noFill/>
        </p:spPr>
        <p:txBody>
          <a:bodyPr wrap="none" rtlCol="0">
            <a:spAutoFit/>
          </a:bodyPr>
          <a:lstStyle/>
          <a:p>
            <a:r>
              <a:rPr lang="es-MX" b="1" dirty="0" smtClean="0"/>
              <a:t>MINIMIZAR</a:t>
            </a:r>
            <a:endParaRPr lang="es-MX" b="1" dirty="0"/>
          </a:p>
        </p:txBody>
      </p:sp>
      <p:pic>
        <p:nvPicPr>
          <p:cNvPr id="45" name="Imagen 44"/>
          <p:cNvPicPr>
            <a:picLocks noChangeAspect="1"/>
          </p:cNvPicPr>
          <p:nvPr/>
        </p:nvPicPr>
        <p:blipFill>
          <a:blip r:embed="rId3"/>
          <a:stretch>
            <a:fillRect/>
          </a:stretch>
        </p:blipFill>
        <p:spPr>
          <a:xfrm>
            <a:off x="366897" y="238916"/>
            <a:ext cx="2218139" cy="534841"/>
          </a:xfrm>
          <a:prstGeom prst="rect">
            <a:avLst/>
          </a:prstGeom>
        </p:spPr>
      </p:pic>
      <p:sp>
        <p:nvSpPr>
          <p:cNvPr id="46" name="Rectángulo 45"/>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El Pensamiento Creativo</a:t>
            </a:r>
            <a:endParaRPr lang="es-ES" sz="2000" i="1" dirty="0">
              <a:solidFill>
                <a:srgbClr val="000000"/>
              </a:solidFill>
            </a:endParaRPr>
          </a:p>
        </p:txBody>
      </p:sp>
    </p:spTree>
    <p:extLst>
      <p:ext uri="{BB962C8B-B14F-4D97-AF65-F5344CB8AC3E}">
        <p14:creationId xmlns:p14="http://schemas.microsoft.com/office/powerpoint/2010/main" val="1207556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pic>
        <p:nvPicPr>
          <p:cNvPr id="7" name="Imagen 6"/>
          <p:cNvPicPr>
            <a:picLocks noChangeAspect="1"/>
          </p:cNvPicPr>
          <p:nvPr/>
        </p:nvPicPr>
        <p:blipFill>
          <a:blip r:embed="rId3"/>
          <a:stretch>
            <a:fillRect/>
          </a:stretch>
        </p:blipFill>
        <p:spPr>
          <a:xfrm>
            <a:off x="1993899" y="0"/>
            <a:ext cx="5859977" cy="6858000"/>
          </a:xfrm>
          <a:prstGeom prst="rect">
            <a:avLst/>
          </a:prstGeom>
        </p:spPr>
      </p:pic>
    </p:spTree>
    <p:extLst>
      <p:ext uri="{BB962C8B-B14F-4D97-AF65-F5344CB8AC3E}">
        <p14:creationId xmlns:p14="http://schemas.microsoft.com/office/powerpoint/2010/main" val="2699888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rqi5YEJf4w"/>
          <p:cNvPicPr>
            <a:picLocks noRot="1" noChangeAspect="1"/>
          </p:cNvPicPr>
          <p:nvPr>
            <a:videoFile r:link="rId1"/>
          </p:nvPr>
        </p:nvPicPr>
        <p:blipFill>
          <a:blip r:embed="rId3"/>
          <a:stretch>
            <a:fillRect/>
          </a:stretch>
        </p:blipFill>
        <p:spPr>
          <a:xfrm>
            <a:off x="1249680" y="1205345"/>
            <a:ext cx="6431280" cy="361759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0193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pic>
        <p:nvPicPr>
          <p:cNvPr id="5" name="Imagen 4"/>
          <p:cNvPicPr>
            <a:picLocks noChangeAspect="1"/>
          </p:cNvPicPr>
          <p:nvPr/>
        </p:nvPicPr>
        <p:blipFill>
          <a:blip r:embed="rId3"/>
          <a:stretch>
            <a:fillRect/>
          </a:stretch>
        </p:blipFill>
        <p:spPr>
          <a:xfrm>
            <a:off x="2322382" y="350384"/>
            <a:ext cx="5750469" cy="6420022"/>
          </a:xfrm>
          <a:prstGeom prst="rect">
            <a:avLst/>
          </a:prstGeom>
        </p:spPr>
      </p:pic>
    </p:spTree>
    <p:extLst>
      <p:ext uri="{BB962C8B-B14F-4D97-AF65-F5344CB8AC3E}">
        <p14:creationId xmlns:p14="http://schemas.microsoft.com/office/powerpoint/2010/main" val="333888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pic>
        <p:nvPicPr>
          <p:cNvPr id="5" name="Imagen 4"/>
          <p:cNvPicPr>
            <a:picLocks noChangeAspect="1"/>
          </p:cNvPicPr>
          <p:nvPr/>
        </p:nvPicPr>
        <p:blipFill>
          <a:blip r:embed="rId3"/>
          <a:stretch>
            <a:fillRect/>
          </a:stretch>
        </p:blipFill>
        <p:spPr>
          <a:xfrm>
            <a:off x="2189742" y="1205560"/>
            <a:ext cx="5430257" cy="5068240"/>
          </a:xfrm>
          <a:prstGeom prst="rect">
            <a:avLst/>
          </a:prstGeom>
        </p:spPr>
      </p:pic>
      <p:sp>
        <p:nvSpPr>
          <p:cNvPr id="7" name="Rectángulo 6"/>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Ponga su Cerebro a Pensar</a:t>
            </a:r>
            <a:endParaRPr lang="es-ES" sz="2000" i="1" dirty="0">
              <a:solidFill>
                <a:srgbClr val="000000"/>
              </a:solidFill>
            </a:endParaRPr>
          </a:p>
        </p:txBody>
      </p:sp>
    </p:spTree>
    <p:extLst>
      <p:ext uri="{BB962C8B-B14F-4D97-AF65-F5344CB8AC3E}">
        <p14:creationId xmlns:p14="http://schemas.microsoft.com/office/powerpoint/2010/main" val="2105604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6" name="CuadroTexto 5"/>
          <p:cNvSpPr txBox="1"/>
          <p:nvPr/>
        </p:nvSpPr>
        <p:spPr>
          <a:xfrm>
            <a:off x="3151236" y="2493106"/>
            <a:ext cx="3051192" cy="830997"/>
          </a:xfrm>
          <a:prstGeom prst="rect">
            <a:avLst/>
          </a:prstGeom>
          <a:noFill/>
        </p:spPr>
        <p:txBody>
          <a:bodyPr wrap="none" rtlCol="0">
            <a:spAutoFit/>
          </a:bodyPr>
          <a:lstStyle/>
          <a:p>
            <a:r>
              <a:rPr lang="es-ES" sz="4800" b="1" dirty="0" smtClean="0">
                <a:latin typeface="Avenir Black Oblique"/>
                <a:cs typeface="Avenir Black Oblique"/>
              </a:rPr>
              <a:t>GRACIAS</a:t>
            </a:r>
            <a:endParaRPr lang="es-ES" sz="4800" b="1" dirty="0">
              <a:latin typeface="Avenir Black Oblique"/>
              <a:cs typeface="Avenir Black Oblique"/>
            </a:endParaRPr>
          </a:p>
        </p:txBody>
      </p:sp>
      <p:sp>
        <p:nvSpPr>
          <p:cNvPr id="7" name="CuadroTexto 6"/>
          <p:cNvSpPr txBox="1"/>
          <p:nvPr/>
        </p:nvSpPr>
        <p:spPr>
          <a:xfrm>
            <a:off x="1160147" y="5048931"/>
            <a:ext cx="4480714" cy="707886"/>
          </a:xfrm>
          <a:prstGeom prst="rect">
            <a:avLst/>
          </a:prstGeom>
          <a:noFill/>
        </p:spPr>
        <p:txBody>
          <a:bodyPr wrap="none" rtlCol="0">
            <a:spAutoFit/>
          </a:bodyPr>
          <a:lstStyle/>
          <a:p>
            <a:r>
              <a:rPr lang="es-ES" sz="2000" b="1" dirty="0" smtClean="0"/>
              <a:t>DR. MARIO MARTÍN ARÁMBULA MERAZ</a:t>
            </a:r>
          </a:p>
          <a:p>
            <a:r>
              <a:rPr lang="es-ES" sz="2000" b="1" dirty="0" smtClean="0"/>
              <a:t>Correo: marioarambula63@gmail.com</a:t>
            </a:r>
            <a:endParaRPr lang="es-ES" sz="2000" b="1" dirty="0"/>
          </a:p>
        </p:txBody>
      </p:sp>
    </p:spTree>
    <p:extLst>
      <p:ext uri="{BB962C8B-B14F-4D97-AF65-F5344CB8AC3E}">
        <p14:creationId xmlns:p14="http://schemas.microsoft.com/office/powerpoint/2010/main" val="610898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98222" y="1045574"/>
            <a:ext cx="6942666" cy="5516091"/>
          </a:xfrm>
          <a:prstGeom prst="rect">
            <a:avLst/>
          </a:prstGeom>
        </p:spPr>
      </p:pic>
      <p:pic>
        <p:nvPicPr>
          <p:cNvPr id="5" name="Imagen 4"/>
          <p:cNvPicPr>
            <a:picLocks noChangeAspect="1"/>
          </p:cNvPicPr>
          <p:nvPr/>
        </p:nvPicPr>
        <p:blipFill>
          <a:blip r:embed="rId3"/>
          <a:stretch>
            <a:fillRect/>
          </a:stretch>
        </p:blipFill>
        <p:spPr>
          <a:xfrm>
            <a:off x="366897" y="238916"/>
            <a:ext cx="2218139" cy="534841"/>
          </a:xfrm>
          <a:prstGeom prst="rect">
            <a:avLst/>
          </a:prstGeom>
        </p:spPr>
      </p:pic>
      <p:sp>
        <p:nvSpPr>
          <p:cNvPr id="6" name="CuadroTexto 5"/>
          <p:cNvSpPr txBox="1"/>
          <p:nvPr/>
        </p:nvSpPr>
        <p:spPr>
          <a:xfrm>
            <a:off x="4890421" y="248190"/>
            <a:ext cx="3085099" cy="461665"/>
          </a:xfrm>
          <a:prstGeom prst="rect">
            <a:avLst/>
          </a:prstGeom>
          <a:noFill/>
        </p:spPr>
        <p:txBody>
          <a:bodyPr wrap="none" rtlCol="0">
            <a:spAutoFit/>
          </a:bodyPr>
          <a:lstStyle/>
          <a:p>
            <a:r>
              <a:rPr lang="es-ES" sz="2400" b="1" dirty="0" smtClean="0"/>
              <a:t>NEUROMANAGEMENT</a:t>
            </a:r>
            <a:endParaRPr lang="es-ES" sz="2400" b="1" dirty="0"/>
          </a:p>
        </p:txBody>
      </p:sp>
    </p:spTree>
    <p:extLst>
      <p:ext uri="{BB962C8B-B14F-4D97-AF65-F5344CB8AC3E}">
        <p14:creationId xmlns:p14="http://schemas.microsoft.com/office/powerpoint/2010/main" val="342263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29911" y="1262813"/>
            <a:ext cx="7831003" cy="584776"/>
          </a:xfrm>
          <a:prstGeom prst="rect">
            <a:avLst/>
          </a:prstGeom>
        </p:spPr>
        <p:txBody>
          <a:bodyPr wrap="square">
            <a:spAutoFit/>
          </a:bodyPr>
          <a:lstStyle/>
          <a:p>
            <a:pPr algn="just"/>
            <a:r>
              <a:rPr lang="es-ES" sz="1600" b="1" dirty="0"/>
              <a:t>Objetivo de la ponencia</a:t>
            </a:r>
            <a:r>
              <a:rPr lang="es-ES" sz="1600" dirty="0"/>
              <a:t>: Aplicar los principios del </a:t>
            </a:r>
            <a:r>
              <a:rPr lang="es-ES" sz="1600" dirty="0" err="1"/>
              <a:t>Neuromanagement</a:t>
            </a:r>
            <a:r>
              <a:rPr lang="es-ES" sz="1600" dirty="0"/>
              <a:t> en materia de Liderazgo para la conducción y gestión de las organizaciones y empresas. </a:t>
            </a:r>
          </a:p>
        </p:txBody>
      </p:sp>
      <p:pic>
        <p:nvPicPr>
          <p:cNvPr id="6" name="Imagen 5"/>
          <p:cNvPicPr>
            <a:picLocks noChangeAspect="1"/>
          </p:cNvPicPr>
          <p:nvPr/>
        </p:nvPicPr>
        <p:blipFill>
          <a:blip r:embed="rId2"/>
          <a:stretch>
            <a:fillRect/>
          </a:stretch>
        </p:blipFill>
        <p:spPr>
          <a:xfrm>
            <a:off x="366897" y="238916"/>
            <a:ext cx="2218139" cy="534841"/>
          </a:xfrm>
          <a:prstGeom prst="rect">
            <a:avLst/>
          </a:prstGeom>
        </p:spPr>
      </p:pic>
      <p:sp>
        <p:nvSpPr>
          <p:cNvPr id="7" name="Rectángulo 6"/>
          <p:cNvSpPr/>
          <p:nvPr/>
        </p:nvSpPr>
        <p:spPr>
          <a:xfrm>
            <a:off x="744509" y="2073891"/>
            <a:ext cx="7831003" cy="4278094"/>
          </a:xfrm>
          <a:prstGeom prst="rect">
            <a:avLst/>
          </a:prstGeom>
        </p:spPr>
        <p:txBody>
          <a:bodyPr wrap="square">
            <a:spAutoFit/>
          </a:bodyPr>
          <a:lstStyle/>
          <a:p>
            <a:pPr algn="just"/>
            <a:r>
              <a:rPr lang="es-MX" sz="1600" dirty="0" smtClean="0"/>
              <a:t>El neuromanagement se define como una disciplina que explora los mecanismos intelectuales y emocionales vinculados con la gestión de las organizaciones y personas sobre la base de los nuevos conocimientos generados en el ámbito de las neurociencias. </a:t>
            </a:r>
          </a:p>
          <a:p>
            <a:pPr algn="just"/>
            <a:endParaRPr lang="es-MX" sz="1600" dirty="0" smtClean="0"/>
          </a:p>
          <a:p>
            <a:pPr algn="just"/>
            <a:r>
              <a:rPr lang="es-MX" sz="1600" dirty="0" smtClean="0"/>
              <a:t>Apunta no sólo a mejorar las metodologías de investigación, sino también, y fundamentalmente, al diseño de técnicas destinadas a potenciar la capacidad de visión de negocios mediante el desarrollo de inteligencia personal y organizacional. </a:t>
            </a:r>
          </a:p>
          <a:p>
            <a:pPr algn="just"/>
            <a:endParaRPr lang="es-MX" sz="1600" dirty="0" smtClean="0"/>
          </a:p>
          <a:p>
            <a:pPr algn="just"/>
            <a:r>
              <a:rPr lang="es-MX" sz="1600" b="1" dirty="0" smtClean="0"/>
              <a:t>Se focaliza en: </a:t>
            </a:r>
          </a:p>
          <a:p>
            <a:pPr algn="just"/>
            <a:endParaRPr lang="es-MX" sz="1600" dirty="0" smtClean="0"/>
          </a:p>
          <a:p>
            <a:r>
              <a:rPr lang="es-MX" sz="1600" dirty="0" smtClean="0"/>
              <a:t>Los procesos neurológicos vinculados con la toma de decisiones.</a:t>
            </a:r>
          </a:p>
          <a:p>
            <a:endParaRPr lang="es-MX" sz="1600" dirty="0" smtClean="0"/>
          </a:p>
          <a:p>
            <a:r>
              <a:rPr lang="es-MX" sz="1600" dirty="0" smtClean="0"/>
              <a:t>El desarrollo de inteligencia individual y organizacional (inteligencia de equipos).</a:t>
            </a:r>
          </a:p>
          <a:p>
            <a:endParaRPr lang="es-MX" sz="1600" dirty="0" smtClean="0"/>
          </a:p>
          <a:p>
            <a:r>
              <a:rPr lang="es-MX" sz="1600" dirty="0" smtClean="0"/>
              <a:t>La planificación y gestión de personas (selección, formación, interacción grupal y</a:t>
            </a:r>
          </a:p>
          <a:p>
            <a:r>
              <a:rPr lang="es-MX" sz="1600" dirty="0" smtClean="0"/>
              <a:t>liderazgo).</a:t>
            </a:r>
          </a:p>
          <a:p>
            <a:pPr algn="just"/>
            <a:endParaRPr lang="es-MX" sz="1600" dirty="0"/>
          </a:p>
        </p:txBody>
      </p:sp>
      <p:sp>
        <p:nvSpPr>
          <p:cNvPr id="8" name="CuadroTexto 7"/>
          <p:cNvSpPr txBox="1"/>
          <p:nvPr/>
        </p:nvSpPr>
        <p:spPr>
          <a:xfrm>
            <a:off x="4890421" y="248190"/>
            <a:ext cx="3085099" cy="461665"/>
          </a:xfrm>
          <a:prstGeom prst="rect">
            <a:avLst/>
          </a:prstGeom>
          <a:noFill/>
        </p:spPr>
        <p:txBody>
          <a:bodyPr wrap="none" rtlCol="0">
            <a:spAutoFit/>
          </a:bodyPr>
          <a:lstStyle/>
          <a:p>
            <a:r>
              <a:rPr lang="es-ES" sz="2400" b="1" dirty="0" smtClean="0"/>
              <a:t>NEUROMANAGEMENT</a:t>
            </a:r>
            <a:endParaRPr lang="es-ES" sz="2400" b="1" dirty="0"/>
          </a:p>
        </p:txBody>
      </p:sp>
    </p:spTree>
    <p:extLst>
      <p:ext uri="{BB962C8B-B14F-4D97-AF65-F5344CB8AC3E}">
        <p14:creationId xmlns:p14="http://schemas.microsoft.com/office/powerpoint/2010/main" val="300253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2103" y="1387355"/>
            <a:ext cx="7766287" cy="4220643"/>
          </a:xfrm>
          <a:prstGeom prst="rect">
            <a:avLst/>
          </a:prstGeom>
        </p:spPr>
        <p:txBody>
          <a:bodyPr wrap="square">
            <a:spAutoFit/>
          </a:bodyPr>
          <a:lstStyle/>
          <a:p>
            <a:pPr algn="just">
              <a:lnSpc>
                <a:spcPct val="120000"/>
              </a:lnSpc>
            </a:pPr>
            <a:r>
              <a:rPr lang="es-MX" sz="1600" dirty="0" smtClean="0"/>
              <a:t>Para explicar mejor “de qué se trata”, es decir, cómo se aplican algunos de estos conocimientos en la práctica, lo primero que debemos destacar es que el principal objetivo del neuromanagement es “preparar el cerebro” de los miembros de una organización para que puedan conducirla eficazmente hacia sus metas. </a:t>
            </a:r>
          </a:p>
          <a:p>
            <a:pPr algn="just">
              <a:lnSpc>
                <a:spcPct val="120000"/>
              </a:lnSpc>
            </a:pPr>
            <a:endParaRPr lang="es-MX" sz="1600" dirty="0" smtClean="0"/>
          </a:p>
          <a:p>
            <a:pPr algn="just">
              <a:lnSpc>
                <a:spcPct val="120000"/>
              </a:lnSpc>
            </a:pPr>
            <a:r>
              <a:rPr lang="es-MX" sz="1600" dirty="0" smtClean="0"/>
              <a:t>Esta preparación no se circunscribe al ámbito interno, ya que la toma de decisiones exitosas conlleva, además de inteligencia intuitiva, el desarrollo de habilidades para optimizar el funcionamiento del cerebro. </a:t>
            </a:r>
          </a:p>
          <a:p>
            <a:pPr algn="just">
              <a:lnSpc>
                <a:spcPct val="120000"/>
              </a:lnSpc>
            </a:pPr>
            <a:endParaRPr lang="es-MX" sz="1600" dirty="0" smtClean="0"/>
          </a:p>
          <a:p>
            <a:pPr algn="just">
              <a:lnSpc>
                <a:spcPct val="120000"/>
              </a:lnSpc>
            </a:pPr>
            <a:r>
              <a:rPr lang="es-MX" sz="1600" dirty="0" smtClean="0"/>
              <a:t>El objetivo del Neuromanagement es equipar a los miembros de los equipos de trabajo con “recursos cerebrales” para que puedan responder rápida y efectivamente ante cada acontecimiento que se presente, tanto en el devenir cotidiano del trabajo como en los temas estratégicos de los cuales depende la construcción del presente y futuro de la organización.</a:t>
            </a:r>
          </a:p>
        </p:txBody>
      </p:sp>
      <p:sp>
        <p:nvSpPr>
          <p:cNvPr id="5" name="Rectángulo 4"/>
          <p:cNvSpPr/>
          <p:nvPr/>
        </p:nvSpPr>
        <p:spPr>
          <a:xfrm>
            <a:off x="3385662" y="499675"/>
            <a:ext cx="5067814" cy="400110"/>
          </a:xfrm>
          <a:prstGeom prst="rect">
            <a:avLst/>
          </a:prstGeom>
        </p:spPr>
        <p:txBody>
          <a:bodyPr wrap="none">
            <a:spAutoFit/>
          </a:bodyPr>
          <a:lstStyle/>
          <a:p>
            <a:pPr algn="r"/>
            <a:r>
              <a:rPr lang="es-MX" sz="2000" b="1" i="1" dirty="0" smtClean="0"/>
              <a:t>Neuromanagement en la toma de decisiones.</a:t>
            </a:r>
          </a:p>
        </p:txBody>
      </p:sp>
      <p:pic>
        <p:nvPicPr>
          <p:cNvPr id="6" name="Imagen 5"/>
          <p:cNvPicPr>
            <a:picLocks noChangeAspect="1"/>
          </p:cNvPicPr>
          <p:nvPr/>
        </p:nvPicPr>
        <p:blipFill>
          <a:blip r:embed="rId2"/>
          <a:stretch>
            <a:fillRect/>
          </a:stretch>
        </p:blipFill>
        <p:spPr>
          <a:xfrm>
            <a:off x="366897" y="238916"/>
            <a:ext cx="2218139" cy="534841"/>
          </a:xfrm>
          <a:prstGeom prst="rect">
            <a:avLst/>
          </a:prstGeom>
        </p:spPr>
      </p:pic>
    </p:spTree>
    <p:extLst>
      <p:ext uri="{BB962C8B-B14F-4D97-AF65-F5344CB8AC3E}">
        <p14:creationId xmlns:p14="http://schemas.microsoft.com/office/powerpoint/2010/main" val="1973599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10838" y="412079"/>
            <a:ext cx="3556357" cy="400110"/>
          </a:xfrm>
          <a:prstGeom prst="rect">
            <a:avLst/>
          </a:prstGeom>
        </p:spPr>
        <p:txBody>
          <a:bodyPr wrap="none">
            <a:spAutoFit/>
          </a:bodyPr>
          <a:lstStyle/>
          <a:p>
            <a:pPr algn="r"/>
            <a:r>
              <a:rPr lang="es-MX" sz="2000" b="1" i="1" dirty="0" smtClean="0">
                <a:solidFill>
                  <a:srgbClr val="000000"/>
                </a:solidFill>
              </a:rPr>
              <a:t>¿Qué significa Neuroliderazgo? </a:t>
            </a:r>
          </a:p>
        </p:txBody>
      </p:sp>
      <p:pic>
        <p:nvPicPr>
          <p:cNvPr id="5" name="Imagen 4"/>
          <p:cNvPicPr>
            <a:picLocks noChangeAspect="1"/>
          </p:cNvPicPr>
          <p:nvPr/>
        </p:nvPicPr>
        <p:blipFill>
          <a:blip r:embed="rId2"/>
          <a:stretch>
            <a:fillRect/>
          </a:stretch>
        </p:blipFill>
        <p:spPr>
          <a:xfrm>
            <a:off x="366897" y="238916"/>
            <a:ext cx="2218139" cy="534841"/>
          </a:xfrm>
          <a:prstGeom prst="rect">
            <a:avLst/>
          </a:prstGeom>
        </p:spPr>
      </p:pic>
      <p:sp>
        <p:nvSpPr>
          <p:cNvPr id="6" name="Rectángulo 5"/>
          <p:cNvSpPr/>
          <p:nvPr/>
        </p:nvSpPr>
        <p:spPr>
          <a:xfrm>
            <a:off x="671521" y="1380247"/>
            <a:ext cx="7912270" cy="4220643"/>
          </a:xfrm>
          <a:prstGeom prst="rect">
            <a:avLst/>
          </a:prstGeom>
        </p:spPr>
        <p:txBody>
          <a:bodyPr wrap="square">
            <a:spAutoFit/>
          </a:bodyPr>
          <a:lstStyle/>
          <a:p>
            <a:pPr algn="just">
              <a:lnSpc>
                <a:spcPct val="120000"/>
              </a:lnSpc>
            </a:pPr>
            <a:r>
              <a:rPr lang="es-MX" sz="1600" dirty="0" smtClean="0"/>
              <a:t>El neuroliderazgo puede conceptualizarse como una disciplina de avanzada -surgida a partir del desarrollo de la </a:t>
            </a:r>
            <a:r>
              <a:rPr lang="es-MX" sz="1600" i="1" dirty="0" smtClean="0"/>
              <a:t>neurociencia cognitiva- que explora los mecanismos intelectuales y emocionales vinculados a la toma de decisiones y conducción de equipos de trabajo. </a:t>
            </a:r>
          </a:p>
          <a:p>
            <a:pPr algn="just">
              <a:lnSpc>
                <a:spcPct val="120000"/>
              </a:lnSpc>
            </a:pPr>
            <a:endParaRPr lang="es-MX" sz="1600" i="1" dirty="0" smtClean="0"/>
          </a:p>
          <a:p>
            <a:pPr algn="just">
              <a:lnSpc>
                <a:spcPct val="120000"/>
              </a:lnSpc>
            </a:pPr>
            <a:r>
              <a:rPr lang="es-MX" sz="1600" dirty="0" smtClean="0"/>
              <a:t>Apunta no sólo a mejorar las metodologías de gestión, sino también, y fundamentalmente, al diseño de técnicas destinadas a potenciar la capacidad de comunicación, seducción y visión de negocios mediante el desarrollo de las capacidades cerebrales. </a:t>
            </a:r>
          </a:p>
          <a:p>
            <a:pPr algn="just">
              <a:lnSpc>
                <a:spcPct val="120000"/>
              </a:lnSpc>
            </a:pPr>
            <a:endParaRPr lang="es-MX" sz="1600" i="1" dirty="0" smtClean="0"/>
          </a:p>
          <a:p>
            <a:pPr algn="just">
              <a:lnSpc>
                <a:spcPct val="120000"/>
              </a:lnSpc>
            </a:pPr>
            <a:r>
              <a:rPr lang="es-MX" sz="1600" i="1" dirty="0" smtClean="0"/>
              <a:t>Por lo tanto: </a:t>
            </a:r>
          </a:p>
          <a:p>
            <a:pPr algn="just">
              <a:lnSpc>
                <a:spcPct val="120000"/>
              </a:lnSpc>
            </a:pPr>
            <a:endParaRPr lang="es-MX" sz="1600" dirty="0" smtClean="0"/>
          </a:p>
          <a:p>
            <a:pPr algn="just">
              <a:lnSpc>
                <a:spcPct val="120000"/>
              </a:lnSpc>
            </a:pPr>
            <a:r>
              <a:rPr lang="es-MX" sz="1600" i="1" dirty="0" smtClean="0"/>
              <a:t>Los verdaderos líderes” son quienes tienen el cerebro preparado para decidir </a:t>
            </a:r>
            <a:r>
              <a:rPr lang="es-MX" sz="1600" dirty="0" smtClean="0"/>
              <a:t>“sobre la marcha”, en el momento. Ya no hay tiempo para “imaginar escenarios” porque la velocidad con que cambian las circunstancias no lo permite. Tampoco hay tiempo para “estudiar el caso” y, mucho menos, para aplicar una solución “aprendida”. </a:t>
            </a:r>
          </a:p>
        </p:txBody>
      </p:sp>
    </p:spTree>
    <p:extLst>
      <p:ext uri="{BB962C8B-B14F-4D97-AF65-F5344CB8AC3E}">
        <p14:creationId xmlns:p14="http://schemas.microsoft.com/office/powerpoint/2010/main" val="1632378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5" name="Rectángulo 4"/>
          <p:cNvSpPr/>
          <p:nvPr/>
        </p:nvSpPr>
        <p:spPr>
          <a:xfrm>
            <a:off x="5562810" y="422324"/>
            <a:ext cx="2550924" cy="461665"/>
          </a:xfrm>
          <a:prstGeom prst="rect">
            <a:avLst/>
          </a:prstGeom>
        </p:spPr>
        <p:txBody>
          <a:bodyPr wrap="none">
            <a:spAutoFit/>
          </a:bodyPr>
          <a:lstStyle/>
          <a:p>
            <a:pPr algn="r"/>
            <a:r>
              <a:rPr lang="es-MX" sz="2400" b="1" i="1" dirty="0" smtClean="0">
                <a:solidFill>
                  <a:srgbClr val="000000"/>
                </a:solidFill>
              </a:rPr>
              <a:t>En Neuroliderazgo</a:t>
            </a:r>
            <a:r>
              <a:rPr lang="es-MX" b="1" dirty="0" smtClean="0">
                <a:solidFill>
                  <a:srgbClr val="000000"/>
                </a:solidFill>
              </a:rPr>
              <a:t> </a:t>
            </a:r>
          </a:p>
        </p:txBody>
      </p:sp>
      <p:sp>
        <p:nvSpPr>
          <p:cNvPr id="6" name="Rectángulo 5"/>
          <p:cNvSpPr/>
          <p:nvPr/>
        </p:nvSpPr>
        <p:spPr>
          <a:xfrm>
            <a:off x="817504" y="1284780"/>
            <a:ext cx="7605706" cy="4811574"/>
          </a:xfrm>
          <a:prstGeom prst="rect">
            <a:avLst/>
          </a:prstGeom>
        </p:spPr>
        <p:txBody>
          <a:bodyPr wrap="square">
            <a:spAutoFit/>
          </a:bodyPr>
          <a:lstStyle/>
          <a:p>
            <a:pPr algn="just">
              <a:lnSpc>
                <a:spcPct val="120000"/>
              </a:lnSpc>
            </a:pPr>
            <a:r>
              <a:rPr lang="es-MX" sz="1600" dirty="0" smtClean="0"/>
              <a:t>La preparación de fórmulas y recetas para tomar decisiones a medida que se presentan los acontecimientos forma parte del pasado.</a:t>
            </a:r>
          </a:p>
          <a:p>
            <a:pPr algn="just">
              <a:lnSpc>
                <a:spcPct val="120000"/>
              </a:lnSpc>
            </a:pPr>
            <a:endParaRPr lang="es-MX" sz="1600" dirty="0" smtClean="0"/>
          </a:p>
          <a:p>
            <a:pPr algn="just">
              <a:lnSpc>
                <a:spcPct val="120000"/>
              </a:lnSpc>
            </a:pPr>
            <a:r>
              <a:rPr lang="es-MX" sz="1600" dirty="0" smtClean="0"/>
              <a:t>Los recursos no se encuentran afuera, sino en el potencial cerebral de quienes integran las organizaciones: el líder y todo su equipo.</a:t>
            </a:r>
          </a:p>
          <a:p>
            <a:pPr algn="just">
              <a:lnSpc>
                <a:spcPct val="120000"/>
              </a:lnSpc>
            </a:pPr>
            <a:endParaRPr lang="es-MX" sz="1600" dirty="0" smtClean="0"/>
          </a:p>
          <a:p>
            <a:pPr algn="just">
              <a:lnSpc>
                <a:spcPct val="120000"/>
              </a:lnSpc>
            </a:pPr>
            <a:r>
              <a:rPr lang="es-MX" sz="1600" dirty="0" smtClean="0"/>
              <a:t>En el Siglo XXI debemos desarrollar “entramado neural” para crear y decidir exitosamente, ante cada caso y cada situación. </a:t>
            </a:r>
          </a:p>
          <a:p>
            <a:pPr algn="just">
              <a:lnSpc>
                <a:spcPct val="120000"/>
              </a:lnSpc>
            </a:pPr>
            <a:endParaRPr lang="es-MX" sz="1600" dirty="0" smtClean="0"/>
          </a:p>
          <a:p>
            <a:pPr algn="just">
              <a:lnSpc>
                <a:spcPct val="120000"/>
              </a:lnSpc>
            </a:pPr>
            <a:r>
              <a:rPr lang="es-MX" sz="1600" b="1" dirty="0" smtClean="0"/>
              <a:t>La densidad de atención </a:t>
            </a:r>
            <a:r>
              <a:rPr lang="es-MX" sz="1600" dirty="0" smtClean="0"/>
              <a:t>es la cantidad de atención que se le presta a una </a:t>
            </a:r>
            <a:r>
              <a:rPr lang="es-MX" sz="1600" b="1" dirty="0" smtClean="0"/>
              <a:t>experiencia mental </a:t>
            </a:r>
            <a:r>
              <a:rPr lang="es-MX" sz="1600" dirty="0" smtClean="0"/>
              <a:t>durante un lapso determinado.</a:t>
            </a:r>
          </a:p>
          <a:p>
            <a:pPr algn="just">
              <a:lnSpc>
                <a:spcPct val="120000"/>
              </a:lnSpc>
            </a:pPr>
            <a:endParaRPr lang="es-MX" sz="1600" b="1" dirty="0" smtClean="0"/>
          </a:p>
          <a:p>
            <a:pPr algn="ctr">
              <a:lnSpc>
                <a:spcPct val="120000"/>
              </a:lnSpc>
            </a:pPr>
            <a:r>
              <a:rPr lang="es-MX" sz="1600" b="1" dirty="0" smtClean="0"/>
              <a:t>A mayor concentración, mayor densidad de atención.</a:t>
            </a:r>
          </a:p>
          <a:p>
            <a:pPr algn="ctr">
              <a:lnSpc>
                <a:spcPct val="120000"/>
              </a:lnSpc>
            </a:pPr>
            <a:endParaRPr lang="es-MX" sz="1600" b="1" dirty="0" smtClean="0"/>
          </a:p>
          <a:p>
            <a:pPr algn="just">
              <a:lnSpc>
                <a:spcPct val="120000"/>
              </a:lnSpc>
            </a:pPr>
            <a:r>
              <a:rPr lang="es-MX" sz="1600" b="1" dirty="0" smtClean="0"/>
              <a:t>El éxito depende de la capacidad de un líder para inducir a otros a enfocar la atención con intensidad y frecuencia en ideas específicas.</a:t>
            </a:r>
            <a:endParaRPr lang="es-MX" sz="1600" dirty="0"/>
          </a:p>
        </p:txBody>
      </p:sp>
    </p:spTree>
    <p:extLst>
      <p:ext uri="{BB962C8B-B14F-4D97-AF65-F5344CB8AC3E}">
        <p14:creationId xmlns:p14="http://schemas.microsoft.com/office/powerpoint/2010/main" val="1096805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5" name="Rectángulo 4"/>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Generación de Foco Atencional</a:t>
            </a:r>
            <a:endParaRPr lang="es-ES" sz="2000" i="1" dirty="0">
              <a:solidFill>
                <a:srgbClr val="000000"/>
              </a:solidFill>
            </a:endParaRPr>
          </a:p>
        </p:txBody>
      </p:sp>
      <p:sp>
        <p:nvSpPr>
          <p:cNvPr id="6" name="Rectangle 1"/>
          <p:cNvSpPr/>
          <p:nvPr/>
        </p:nvSpPr>
        <p:spPr>
          <a:xfrm>
            <a:off x="838200" y="984676"/>
            <a:ext cx="7543800" cy="646331"/>
          </a:xfrm>
          <a:prstGeom prst="rect">
            <a:avLst/>
          </a:prstGeom>
        </p:spPr>
        <p:txBody>
          <a:bodyPr wrap="square">
            <a:spAutoFit/>
          </a:bodyPr>
          <a:lstStyle/>
          <a:p>
            <a:pPr algn="r"/>
            <a:endParaRPr lang="es-MX" b="1" dirty="0" smtClean="0">
              <a:latin typeface="Verdana" pitchFamily="34" charset="0"/>
              <a:ea typeface="Verdana" pitchFamily="34" charset="0"/>
              <a:cs typeface="Verdana" pitchFamily="34" charset="0"/>
            </a:endParaRPr>
          </a:p>
          <a:p>
            <a:pPr algn="ctr"/>
            <a:r>
              <a:rPr lang="es-MX" b="1" dirty="0" smtClean="0">
                <a:latin typeface="Verdana" pitchFamily="34" charset="0"/>
                <a:ea typeface="Verdana" pitchFamily="34" charset="0"/>
                <a:cs typeface="Verdana" pitchFamily="34" charset="0"/>
              </a:rPr>
              <a:t>La atención es CONCENTRACIÓN</a:t>
            </a:r>
            <a:endParaRPr lang="es-MX" dirty="0">
              <a:latin typeface="Verdana" pitchFamily="34" charset="0"/>
              <a:ea typeface="Verdana" pitchFamily="34" charset="0"/>
              <a:cs typeface="Verdana"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2997880" y="2071708"/>
            <a:ext cx="2819400" cy="2667000"/>
          </a:xfrm>
          <a:prstGeom prst="rect">
            <a:avLst/>
          </a:prstGeom>
          <a:noFill/>
          <a:ln w="9525">
            <a:noFill/>
            <a:miter lim="800000"/>
            <a:headEnd/>
            <a:tailEnd/>
          </a:ln>
        </p:spPr>
      </p:pic>
      <p:sp>
        <p:nvSpPr>
          <p:cNvPr id="8" name="Rectangle 3"/>
          <p:cNvSpPr/>
          <p:nvPr/>
        </p:nvSpPr>
        <p:spPr>
          <a:xfrm>
            <a:off x="745644" y="2450982"/>
            <a:ext cx="2133600" cy="1354217"/>
          </a:xfrm>
          <a:prstGeom prst="rect">
            <a:avLst/>
          </a:prstGeom>
        </p:spPr>
        <p:txBody>
          <a:bodyPr wrap="square">
            <a:spAutoFit/>
          </a:bodyPr>
          <a:lstStyle/>
          <a:p>
            <a:r>
              <a:rPr lang="es-MX" sz="1600" b="1" dirty="0" smtClean="0">
                <a:latin typeface="Verdana" pitchFamily="34" charset="0"/>
                <a:ea typeface="Verdana" pitchFamily="34" charset="0"/>
                <a:cs typeface="Verdana" pitchFamily="34" charset="0"/>
              </a:rPr>
              <a:t>Utilizada para:</a:t>
            </a:r>
          </a:p>
          <a:p>
            <a:endParaRPr lang="es-MX" sz="1600" b="1" dirty="0" smtClean="0">
              <a:latin typeface="Verdana" pitchFamily="34" charset="0"/>
              <a:ea typeface="Verdana" pitchFamily="34" charset="0"/>
              <a:cs typeface="Verdana" pitchFamily="34" charset="0"/>
            </a:endParaRPr>
          </a:p>
          <a:p>
            <a:pPr>
              <a:buFont typeface="Arial" pitchFamily="34" charset="0"/>
              <a:buChar char="•"/>
            </a:pPr>
            <a:r>
              <a:rPr lang="es-MX" sz="1600" b="1" dirty="0" smtClean="0">
                <a:latin typeface="Verdana" pitchFamily="34" charset="0"/>
                <a:ea typeface="Verdana" pitchFamily="34" charset="0"/>
                <a:cs typeface="Verdana" pitchFamily="34" charset="0"/>
              </a:rPr>
              <a:t>Decisiones</a:t>
            </a:r>
          </a:p>
          <a:p>
            <a:pPr>
              <a:buFont typeface="Arial" pitchFamily="34" charset="0"/>
              <a:buChar char="•"/>
            </a:pPr>
            <a:r>
              <a:rPr lang="es-MX" sz="1600" b="1" dirty="0" smtClean="0">
                <a:latin typeface="Verdana" pitchFamily="34" charset="0"/>
                <a:ea typeface="Verdana" pitchFamily="34" charset="0"/>
                <a:cs typeface="Verdana" pitchFamily="34" charset="0"/>
              </a:rPr>
              <a:t>Comprensión</a:t>
            </a:r>
          </a:p>
          <a:p>
            <a:pPr>
              <a:buFont typeface="Arial" pitchFamily="34" charset="0"/>
              <a:buChar char="•"/>
            </a:pPr>
            <a:r>
              <a:rPr lang="es-MX" sz="1600" b="1" dirty="0" smtClean="0">
                <a:latin typeface="Verdana" pitchFamily="34" charset="0"/>
                <a:ea typeface="Verdana" pitchFamily="34" charset="0"/>
                <a:cs typeface="Verdana" pitchFamily="34" charset="0"/>
              </a:rPr>
              <a:t>Recordación</a:t>
            </a:r>
            <a:endParaRPr lang="es-MX" sz="1600" dirty="0">
              <a:latin typeface="Verdana" pitchFamily="34" charset="0"/>
              <a:ea typeface="Verdana" pitchFamily="34" charset="0"/>
              <a:cs typeface="Verdana" pitchFamily="34" charset="0"/>
            </a:endParaRPr>
          </a:p>
        </p:txBody>
      </p:sp>
      <p:sp>
        <p:nvSpPr>
          <p:cNvPr id="9" name="Rectangle 4"/>
          <p:cNvSpPr/>
          <p:nvPr/>
        </p:nvSpPr>
        <p:spPr>
          <a:xfrm>
            <a:off x="2235880" y="4902668"/>
            <a:ext cx="4706738" cy="400110"/>
          </a:xfrm>
          <a:prstGeom prst="rect">
            <a:avLst/>
          </a:prstGeom>
        </p:spPr>
        <p:txBody>
          <a:bodyPr wrap="none">
            <a:spAutoFit/>
          </a:bodyPr>
          <a:lstStyle/>
          <a:p>
            <a:r>
              <a:rPr lang="es-MX" sz="2000" b="1" dirty="0" smtClean="0">
                <a:latin typeface="Verdana" pitchFamily="34" charset="0"/>
                <a:ea typeface="Verdana" pitchFamily="34" charset="0"/>
                <a:cs typeface="Verdana" pitchFamily="34" charset="0"/>
              </a:rPr>
              <a:t>La atención modifica el cerebro</a:t>
            </a:r>
            <a:endParaRPr lang="es-MX" sz="2000" dirty="0">
              <a:latin typeface="Verdana" pitchFamily="34" charset="0"/>
              <a:ea typeface="Verdana" pitchFamily="34" charset="0"/>
              <a:cs typeface="Verdana" pitchFamily="34" charset="0"/>
            </a:endParaRPr>
          </a:p>
        </p:txBody>
      </p:sp>
      <p:sp>
        <p:nvSpPr>
          <p:cNvPr id="10" name="Rectangle 5"/>
          <p:cNvSpPr/>
          <p:nvPr/>
        </p:nvSpPr>
        <p:spPr>
          <a:xfrm>
            <a:off x="6200812" y="2452501"/>
            <a:ext cx="2691763" cy="1354217"/>
          </a:xfrm>
          <a:prstGeom prst="rect">
            <a:avLst/>
          </a:prstGeom>
        </p:spPr>
        <p:txBody>
          <a:bodyPr wrap="none">
            <a:spAutoFit/>
          </a:bodyPr>
          <a:lstStyle/>
          <a:p>
            <a:r>
              <a:rPr lang="es-MX" sz="1600" b="1" dirty="0" smtClean="0">
                <a:latin typeface="Verdana" pitchFamily="34" charset="0"/>
                <a:ea typeface="Verdana" pitchFamily="34" charset="0"/>
                <a:cs typeface="Verdana" pitchFamily="34" charset="0"/>
              </a:rPr>
              <a:t>Desafío</a:t>
            </a:r>
          </a:p>
          <a:p>
            <a:endParaRPr lang="es-MX" sz="1600" b="1" dirty="0" smtClean="0">
              <a:latin typeface="Verdana" pitchFamily="34" charset="0"/>
              <a:ea typeface="Verdana" pitchFamily="34" charset="0"/>
              <a:cs typeface="Verdana" pitchFamily="34" charset="0"/>
            </a:endParaRPr>
          </a:p>
          <a:p>
            <a:pPr>
              <a:buFont typeface="Arial" pitchFamily="34" charset="0"/>
              <a:buChar char="•"/>
            </a:pPr>
            <a:r>
              <a:rPr lang="es-MX" sz="1600" b="1" dirty="0" smtClean="0">
                <a:latin typeface="Verdana" pitchFamily="34" charset="0"/>
                <a:ea typeface="Verdana" pitchFamily="34" charset="0"/>
                <a:cs typeface="Verdana" pitchFamily="34" charset="0"/>
              </a:rPr>
              <a:t>Capacidad limitada</a:t>
            </a:r>
          </a:p>
          <a:p>
            <a:pPr>
              <a:buFont typeface="Arial" pitchFamily="34" charset="0"/>
              <a:buChar char="•"/>
            </a:pPr>
            <a:r>
              <a:rPr lang="es-MX" sz="1600" b="1" dirty="0" smtClean="0">
                <a:latin typeface="Verdana" pitchFamily="34" charset="0"/>
                <a:ea typeface="Verdana" pitchFamily="34" charset="0"/>
                <a:cs typeface="Verdana" pitchFamily="34" charset="0"/>
              </a:rPr>
              <a:t>Intensiva en energía</a:t>
            </a:r>
          </a:p>
          <a:p>
            <a:pPr>
              <a:buFont typeface="Arial" pitchFamily="34" charset="0"/>
              <a:buChar char="•"/>
            </a:pPr>
            <a:r>
              <a:rPr lang="es-MX" sz="1600" b="1" dirty="0" smtClean="0">
                <a:latin typeface="Verdana" pitchFamily="34" charset="0"/>
                <a:ea typeface="Verdana" pitchFamily="34" charset="0"/>
                <a:cs typeface="Verdana" pitchFamily="34" charset="0"/>
              </a:rPr>
              <a:t>Requiere dirección</a:t>
            </a:r>
            <a:endParaRPr lang="es-MX" sz="16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6613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5" name="Rectangle 1"/>
          <p:cNvSpPr/>
          <p:nvPr/>
        </p:nvSpPr>
        <p:spPr>
          <a:xfrm>
            <a:off x="762000" y="1354316"/>
            <a:ext cx="7848600" cy="5402505"/>
          </a:xfrm>
          <a:prstGeom prst="rect">
            <a:avLst/>
          </a:prstGeom>
        </p:spPr>
        <p:txBody>
          <a:bodyPr wrap="square">
            <a:spAutoFit/>
          </a:bodyPr>
          <a:lstStyle/>
          <a:p>
            <a:pPr algn="just">
              <a:lnSpc>
                <a:spcPct val="120000"/>
              </a:lnSpc>
            </a:pPr>
            <a:r>
              <a:rPr lang="es-MX" sz="1600" dirty="0" smtClean="0"/>
              <a:t>Ahora bien: la densidad de atención ¿es suficiente? Sin duda alguna: no. Para que un proyecto que involucre un cambio importante sea aceptado con un menor grado de resistencia, es imprescindible que existan </a:t>
            </a:r>
            <a:r>
              <a:rPr lang="es-MX" sz="1600" b="1" dirty="0" smtClean="0"/>
              <a:t>momentos de entendimiento. </a:t>
            </a:r>
          </a:p>
          <a:p>
            <a:pPr algn="just">
              <a:lnSpc>
                <a:spcPct val="120000"/>
              </a:lnSpc>
            </a:pPr>
            <a:endParaRPr lang="es-MX" sz="1600" b="1" dirty="0" smtClean="0"/>
          </a:p>
          <a:p>
            <a:pPr algn="just">
              <a:lnSpc>
                <a:spcPct val="120000"/>
              </a:lnSpc>
            </a:pPr>
            <a:r>
              <a:rPr lang="es-MX" sz="1600" i="1" dirty="0" smtClean="0"/>
              <a:t>En términos del funcionamiento cerebral, el cambio sólo se puede generar si un proyecto se sabe vender, es decir, si somos capaces de lograr que quienes nos escuchan se entusiasmen y atraviesen el proceso de hacer conexiones neuronales por sí mismos.</a:t>
            </a:r>
            <a:endParaRPr lang="es-MX" sz="1600" b="1" dirty="0" smtClean="0"/>
          </a:p>
          <a:p>
            <a:pPr algn="just">
              <a:lnSpc>
                <a:spcPct val="120000"/>
              </a:lnSpc>
            </a:pPr>
            <a:endParaRPr lang="es-MX" sz="1600" b="1" dirty="0" smtClean="0"/>
          </a:p>
          <a:p>
            <a:pPr algn="just">
              <a:lnSpc>
                <a:spcPct val="120000"/>
              </a:lnSpc>
            </a:pPr>
            <a:r>
              <a:rPr lang="es-MX" sz="1600" dirty="0" smtClean="0"/>
              <a:t>Durante un “momento de entendimiento” se crea una compleja serie de conexiones nuevas con potencial para aumentar nuestros recursos mentales y superar la resistencia del cerebro al cambio. </a:t>
            </a:r>
          </a:p>
          <a:p>
            <a:pPr algn="just">
              <a:lnSpc>
                <a:spcPct val="120000"/>
              </a:lnSpc>
            </a:pPr>
            <a:endParaRPr lang="es-MX" sz="1600" dirty="0" smtClean="0"/>
          </a:p>
          <a:p>
            <a:pPr algn="just">
              <a:lnSpc>
                <a:spcPct val="120000"/>
              </a:lnSpc>
            </a:pPr>
            <a:r>
              <a:rPr lang="es-MX" sz="1600" dirty="0" smtClean="0"/>
              <a:t>El ser humano sólo experimenta un “ momento de entendimiento” cuando realiza por sí mismo el proceso de establecer conexiones.</a:t>
            </a:r>
          </a:p>
          <a:p>
            <a:pPr algn="just">
              <a:lnSpc>
                <a:spcPct val="120000"/>
              </a:lnSpc>
            </a:pPr>
            <a:endParaRPr lang="es-MX" sz="1600" dirty="0" smtClean="0"/>
          </a:p>
          <a:p>
            <a:pPr algn="just">
              <a:lnSpc>
                <a:spcPct val="120000"/>
              </a:lnSpc>
            </a:pPr>
            <a:r>
              <a:rPr lang="es-MX" sz="1600" dirty="0" smtClean="0"/>
              <a:t>Para que los momentos de entendimiento sean útiles, deben ser generados “desde adentro”, es decir, por el mismo individuo.</a:t>
            </a:r>
            <a:endParaRPr lang="es-MX" sz="1600" b="1" dirty="0" smtClean="0"/>
          </a:p>
          <a:p>
            <a:pPr algn="just">
              <a:lnSpc>
                <a:spcPct val="120000"/>
              </a:lnSpc>
            </a:pPr>
            <a:endParaRPr lang="es-MX" sz="1600" dirty="0"/>
          </a:p>
        </p:txBody>
      </p:sp>
      <p:sp>
        <p:nvSpPr>
          <p:cNvPr id="6" name="Rectángulo 5"/>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Generación de Foco Atencional</a:t>
            </a:r>
            <a:endParaRPr lang="es-ES" sz="2000" i="1" dirty="0">
              <a:solidFill>
                <a:srgbClr val="000000"/>
              </a:solidFill>
            </a:endParaRPr>
          </a:p>
        </p:txBody>
      </p:sp>
    </p:spTree>
    <p:extLst>
      <p:ext uri="{BB962C8B-B14F-4D97-AF65-F5344CB8AC3E}">
        <p14:creationId xmlns:p14="http://schemas.microsoft.com/office/powerpoint/2010/main" val="175015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66897" y="238916"/>
            <a:ext cx="2218139" cy="534841"/>
          </a:xfrm>
          <a:prstGeom prst="rect">
            <a:avLst/>
          </a:prstGeom>
        </p:spPr>
      </p:pic>
      <p:sp>
        <p:nvSpPr>
          <p:cNvPr id="5" name="Rectángulo 4"/>
          <p:cNvSpPr/>
          <p:nvPr/>
        </p:nvSpPr>
        <p:spPr>
          <a:xfrm>
            <a:off x="788307" y="1583105"/>
            <a:ext cx="7737091" cy="3334246"/>
          </a:xfrm>
          <a:prstGeom prst="rect">
            <a:avLst/>
          </a:prstGeom>
        </p:spPr>
        <p:txBody>
          <a:bodyPr wrap="square">
            <a:spAutoFit/>
          </a:bodyPr>
          <a:lstStyle/>
          <a:p>
            <a:pPr algn="just">
              <a:lnSpc>
                <a:spcPct val="120000"/>
              </a:lnSpc>
            </a:pPr>
            <a:r>
              <a:rPr lang="es-MX" sz="1600" dirty="0" smtClean="0"/>
              <a:t>La neuroplasticidad es el fenómeno mediante el cual el aprendizaje y la experiencia modifican continuamente al cerebro en forma temporal o permanente. </a:t>
            </a:r>
          </a:p>
          <a:p>
            <a:pPr algn="just">
              <a:lnSpc>
                <a:spcPct val="120000"/>
              </a:lnSpc>
            </a:pPr>
            <a:endParaRPr lang="es-MX" sz="1600" dirty="0" smtClean="0"/>
          </a:p>
          <a:p>
            <a:pPr algn="just">
              <a:lnSpc>
                <a:spcPct val="120000"/>
              </a:lnSpc>
            </a:pPr>
            <a:r>
              <a:rPr lang="es-MX" sz="1600" b="1" dirty="0" smtClean="0"/>
              <a:t>Es la decisión de UNO MISMO, de incidir en su propio entramado decisor neural.</a:t>
            </a:r>
          </a:p>
          <a:p>
            <a:pPr algn="just">
              <a:lnSpc>
                <a:spcPct val="120000"/>
              </a:lnSpc>
            </a:pPr>
            <a:endParaRPr lang="es-MX" sz="1600" b="1" dirty="0" smtClean="0"/>
          </a:p>
          <a:p>
            <a:pPr algn="just">
              <a:lnSpc>
                <a:spcPct val="120000"/>
              </a:lnSpc>
            </a:pPr>
            <a:r>
              <a:rPr lang="es-MX" sz="1600" b="1" dirty="0" smtClean="0"/>
              <a:t>Es orientar el aprendizaje y la experiencia</a:t>
            </a:r>
          </a:p>
          <a:p>
            <a:pPr algn="just">
              <a:lnSpc>
                <a:spcPct val="120000"/>
              </a:lnSpc>
            </a:pPr>
            <a:endParaRPr lang="es-MX" sz="1600" b="1" dirty="0" smtClean="0"/>
          </a:p>
          <a:p>
            <a:pPr algn="just">
              <a:lnSpc>
                <a:spcPct val="120000"/>
              </a:lnSpc>
            </a:pPr>
            <a:r>
              <a:rPr lang="es-MX" sz="1600" b="1" dirty="0" smtClean="0"/>
              <a:t>Los cambios temporales del cerebro se convierten en permanentes cuando el aprendizaje se asienta en la memoria a largo plazo.</a:t>
            </a:r>
            <a:endParaRPr lang="es-MX" sz="1600" dirty="0" smtClean="0"/>
          </a:p>
          <a:p>
            <a:pPr algn="just">
              <a:lnSpc>
                <a:spcPct val="120000"/>
              </a:lnSpc>
            </a:pPr>
            <a:endParaRPr lang="es-MX" sz="1600" b="1" i="1" dirty="0" smtClean="0"/>
          </a:p>
          <a:p>
            <a:pPr algn="just">
              <a:lnSpc>
                <a:spcPct val="120000"/>
              </a:lnSpc>
            </a:pPr>
            <a:r>
              <a:rPr lang="es-MX" sz="1600" dirty="0" smtClean="0"/>
              <a:t>Esto exige, fundamentalmente, un trabajo que “tenga en cuenta al otro”.</a:t>
            </a:r>
            <a:endParaRPr lang="es-MX" sz="1600" dirty="0"/>
          </a:p>
        </p:txBody>
      </p:sp>
      <p:sp>
        <p:nvSpPr>
          <p:cNvPr id="6" name="Rectángulo 5"/>
          <p:cNvSpPr/>
          <p:nvPr/>
        </p:nvSpPr>
        <p:spPr>
          <a:xfrm>
            <a:off x="3643639" y="366501"/>
            <a:ext cx="5100732" cy="400110"/>
          </a:xfrm>
          <a:prstGeom prst="rect">
            <a:avLst/>
          </a:prstGeom>
        </p:spPr>
        <p:txBody>
          <a:bodyPr wrap="square">
            <a:spAutoFit/>
          </a:bodyPr>
          <a:lstStyle/>
          <a:p>
            <a:pPr algn="ctr"/>
            <a:r>
              <a:rPr lang="es-MX" sz="2000" b="1" i="1" dirty="0" smtClean="0">
                <a:solidFill>
                  <a:srgbClr val="000000"/>
                </a:solidFill>
                <a:latin typeface="Verdana" pitchFamily="34" charset="0"/>
                <a:ea typeface="Verdana" pitchFamily="34" charset="0"/>
                <a:cs typeface="Verdana" pitchFamily="34" charset="0"/>
              </a:rPr>
              <a:t>La Neuroplasticidad</a:t>
            </a:r>
            <a:endParaRPr lang="es-ES" sz="2000" i="1" dirty="0">
              <a:solidFill>
                <a:srgbClr val="000000"/>
              </a:solidFill>
            </a:endParaRPr>
          </a:p>
        </p:txBody>
      </p:sp>
    </p:spTree>
    <p:extLst>
      <p:ext uri="{BB962C8B-B14F-4D97-AF65-F5344CB8AC3E}">
        <p14:creationId xmlns:p14="http://schemas.microsoft.com/office/powerpoint/2010/main" val="29861329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TotalTime>
  <Words>1289</Words>
  <Application>Microsoft Office PowerPoint</Application>
  <PresentationFormat>Presentación en pantalla (4:3)</PresentationFormat>
  <Paragraphs>107</Paragraphs>
  <Slides>18</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Avenir Black Oblique</vt:lpstr>
      <vt:lpstr>Calibri</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dc:creator>
  <cp:lastModifiedBy>VANNESSA</cp:lastModifiedBy>
  <cp:revision>9</cp:revision>
  <dcterms:created xsi:type="dcterms:W3CDTF">2016-10-24T02:09:38Z</dcterms:created>
  <dcterms:modified xsi:type="dcterms:W3CDTF">2017-01-17T21:01:38Z</dcterms:modified>
</cp:coreProperties>
</file>